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18" r:id="rId4"/>
    <p:sldId id="338" r:id="rId5"/>
    <p:sldId id="319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55" r:id="rId14"/>
    <p:sldId id="315" r:id="rId15"/>
    <p:sldId id="354" r:id="rId16"/>
    <p:sldId id="347" r:id="rId17"/>
    <p:sldId id="346" r:id="rId18"/>
    <p:sldId id="336" r:id="rId19"/>
    <p:sldId id="325" r:id="rId20"/>
    <p:sldId id="296" r:id="rId21"/>
    <p:sldId id="352" r:id="rId22"/>
    <p:sldId id="348" r:id="rId23"/>
    <p:sldId id="323" r:id="rId24"/>
    <p:sldId id="349" r:id="rId25"/>
    <p:sldId id="329" r:id="rId26"/>
    <p:sldId id="330" r:id="rId27"/>
    <p:sldId id="350" r:id="rId28"/>
    <p:sldId id="356" r:id="rId29"/>
    <p:sldId id="351" r:id="rId30"/>
    <p:sldId id="334" r:id="rId31"/>
    <p:sldId id="353" r:id="rId32"/>
    <p:sldId id="293" r:id="rId3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33CC"/>
    <a:srgbClr val="6600FF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9BD3-9C22-486A-AF6A-8C396D344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BFC26-B531-4FE3-928A-0BD278634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FE05-E802-4991-B59B-3E40B57A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BF7A-0590-4E15-870B-6FF1CFBE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0DEF8-F210-4B3F-9ADA-CC1B0697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8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9CAA-A70C-45AE-9D5E-F1B3C8EF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DC17E-1622-4B2A-9251-8A80306FD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674A-967B-40F0-8E20-399FE756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F0A4-DFB5-4E24-93F8-55D7A677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C0904-6A7E-4430-8A92-D567A1CB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9866F-98D8-49A9-B0F9-F449B19F2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57E2E-D655-41B2-A310-C0D185EF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D2-0982-45D8-812A-77B000D8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F5B62-E413-41EF-B47E-A83FE0FE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74B0-B975-4FE7-B495-780795F1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7E25-B92E-4C08-9223-2B3904E7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2562-03A0-451C-98D2-D422BDE4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7CE4-92F5-4A92-9A3B-D4232F73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3D5DC-BD65-4B91-8EBE-20FD9B90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F48-7BD9-44BA-8B55-C76619BA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1E94-A994-4859-B149-8AA9C4F5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50047-DEC5-4FE8-A1FC-14C3906E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21FD8-8384-4FC5-A1D2-44ECEBCB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F4A4-015A-467E-B68D-9E9551C3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C9C7A-FCC3-4B67-BB38-0198DCC3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6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3573-CC58-4D1C-8AAA-ADB5E6EF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4F3E-38B8-439E-9C6C-BBF560E73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75179-3949-4EE1-910C-25A15661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6A8AE-7CED-48AF-908B-D019F7A3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BE04D-D9F2-4DC5-9081-5E25F05E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274E5-287E-45C6-A0DC-648BF58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2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63C4-73A0-4D6C-BB74-43B8B069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1F27-2F24-4746-8AEE-BB490B14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B5B70-E6A0-4BDE-9132-41D2C33AC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B7B9E-8406-49E2-BD1A-1E79729D4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CB8E2-1DC9-499F-8A83-562EA658F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8E90E-57BA-49F1-8504-BFF5A981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1847B-D4EE-4E1E-8CED-21DA396B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80052-6656-49AF-BA32-ED637A01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3196-8867-4002-9A99-C6F1D38A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B2128-3D4D-4578-B53F-0E2A3459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FE719-208D-45D9-AA87-D426F8E4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1184E-9210-4B2A-B906-F0A67318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E7C7-33D9-4CCF-8E68-D44A9E6D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4D5B5-2F30-418D-8E85-EE117DF8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ED1A-5D86-436E-B72A-035F6C19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4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822A-23E2-4BE0-AB6B-2159BE67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228E-0A8D-4DC5-B9AE-A43CF0F8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CADDD-8D20-444F-B7E2-3110DB989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B9B21-D728-4996-AC05-484B4341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0CC4-DF1F-4A30-B864-46CDF04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5FA81-A1CE-4BB7-936C-8D37B85F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5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C730-6FAD-40EF-804B-EA4B74D3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2223E-65E7-4122-9868-D64AEE9CA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B0E7D-908E-4B88-BC35-6EAD7485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C7C4E-26EF-42B5-AC76-5B41CF64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628CA-0F9A-4498-88C8-4831F043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D9A7-4F07-4E3F-85E2-552D062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DB3D8-ACD3-44E9-85D7-5EB60D7E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4B36E-82D6-4E44-A75C-AD41C7C6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056D-4C94-405B-8CFF-8AA7465FF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960B-2C1B-4470-BC48-97B9B9E9BDD2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0547-F4A0-464E-B262-5038601F7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3776-8DDD-404F-B27C-686A492DF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9285-631E-4B07-8815-537E2A67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elladrum/?__tn__=K-R&amp;eid=ARBtK-8U64FN6x20WpUYdgFEeD0JzZkvDP2jYnZCA8iQvGhIupWcULeARYJaThwYwPW1z7mAOnPH7VGM&amp;fref=mentions&amp;__xts__%5B0%5D=68.ARAnQS3tYlljLLQodoXeYu5xpOc5mlpwbgK5k_ObjBtmNBdXDiH9Zpbr88um71BHaZUspYzajKBZk8XnAPANvmuCguRwp-fCPguhhwb45-5UOWu5OcOTkKh-u44rF0CvYNkog_CGeP6ugze9kP-QyY-IPqHlrQp-FahMtQUpDpcshNJCqVVxUt7Bf9t0mR-TQBUEt_Mh2FT1wYU4ZIBv-19IbnusHThBKqywlJqm5xuaUnbWKjEz3D-OHlVpDkAJ9xlJzNmkB9Ss9657GvGc6Q8O2g0dl08gulkbC_ty9bdZHZ_Z2gUe94TsRxKtdqLh7U4nWWXshEMVEAx1li3ZgK4pmyHV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337" y="3824289"/>
            <a:ext cx="9144000" cy="1066022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33CC"/>
                </a:solidFill>
                <a:latin typeface="+mn-lt"/>
              </a:rPr>
              <a:t>August Club News</a:t>
            </a:r>
            <a:endParaRPr lang="en-GB" sz="9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231FA-2DBE-4DA6-A86A-3EBF2C23C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6687"/>
            <a:ext cx="2571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CEBCABEA-10C9-4FB6-921F-18ED0056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1" y="1245764"/>
            <a:ext cx="7393497" cy="55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377F5B-C926-47DC-8B5F-131E7CFD1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C0A82F-5CB8-4414-B36C-2A8C2165D840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1)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one or more people, grass, outdoor and nature">
            <a:extLst>
              <a:ext uri="{FF2B5EF4-FFF2-40B4-BE49-F238E27FC236}">
                <a16:creationId xmlns:a16="http://schemas.microsoft.com/office/drawing/2014/main" id="{9359BEBE-3E14-4F8B-A11B-4974AA5E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1" y="1312877"/>
            <a:ext cx="7393497" cy="55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E2EA23-50B3-404D-9F90-C060D4F43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31EB27-4E9C-4756-9FE7-B706879B4671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1)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32D69E5-9A22-4EF9-AEF4-8B60AA42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0" y="1241570"/>
            <a:ext cx="7376719" cy="5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95B8CB-DADA-4AFF-B661-0481665E4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3B5AB4-D722-45B7-9D78-13D9250EC317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1)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A94EEAE-ABB3-449D-884B-538626192DDA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</a:t>
            </a:r>
          </a:p>
          <a:p>
            <a:r>
              <a:rPr lang="en-GB" sz="2400" b="1" dirty="0">
                <a:solidFill>
                  <a:srgbClr val="0033CC"/>
                </a:solidFill>
              </a:rPr>
              <a:t>(Day 2)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0D053-9F7B-4633-862F-07CAF1870FAF}"/>
              </a:ext>
            </a:extLst>
          </p:cNvPr>
          <p:cNvSpPr/>
          <p:nvPr/>
        </p:nvSpPr>
        <p:spPr>
          <a:xfrm>
            <a:off x="609599" y="2290194"/>
            <a:ext cx="10972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C1E21"/>
                </a:solidFill>
                <a:latin typeface="Helvetica" panose="020B0604020202020204" pitchFamily="34" charset="0"/>
              </a:rPr>
              <a:t>A very sunny &amp; busy day for us on our second day.  Even had queues waiting to look through the scopes</a:t>
            </a:r>
          </a:p>
          <a:p>
            <a:endParaRPr lang="en-GB" sz="2400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endParaRPr lang="en-GB" sz="2400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n-GB" sz="2400" i="1" dirty="0">
                <a:solidFill>
                  <a:srgbClr val="1C1E21"/>
                </a:solidFill>
                <a:latin typeface="Helvetica" panose="020B0604020202020204" pitchFamily="34" charset="0"/>
              </a:rPr>
              <a:t>Middle photo courtesy of </a:t>
            </a:r>
            <a:r>
              <a:rPr lang="en-GB" sz="2400" i="1" dirty="0">
                <a:solidFill>
                  <a:srgbClr val="385898"/>
                </a:solidFill>
                <a:latin typeface="inherit"/>
                <a:hlinkClick r:id="rId2"/>
              </a:rPr>
              <a:t>Belladrum Tartan Heart Festival</a:t>
            </a:r>
            <a:endParaRPr lang="en-GB" sz="2400" b="0" i="1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8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may contain: 1 person, outdoor, text and nature">
            <a:extLst>
              <a:ext uri="{FF2B5EF4-FFF2-40B4-BE49-F238E27FC236}">
                <a16:creationId xmlns:a16="http://schemas.microsoft.com/office/drawing/2014/main" id="{3D6E99CE-5836-4AA6-89C1-1BDB7BF4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4" y="1066022"/>
            <a:ext cx="2643869" cy="57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A94EEAE-ABB3-449D-884B-538626192DDA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2)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33E97AF-F3FB-4E6F-895D-C2D17617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3" y="1066022"/>
            <a:ext cx="4343984" cy="57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may contain: one or more people, people standing, grass, sky, tree, child, outdoor and nature">
            <a:extLst>
              <a:ext uri="{FF2B5EF4-FFF2-40B4-BE49-F238E27FC236}">
                <a16:creationId xmlns:a16="http://schemas.microsoft.com/office/drawing/2014/main" id="{AC8DFDB9-A497-4C56-8229-CF12603A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61" y="1066022"/>
            <a:ext cx="4343984" cy="57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9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B86B62-F9C8-4D19-821E-D673221650D0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3)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C0E4D-0ECE-460D-87C8-752A7A90B231}"/>
              </a:ext>
            </a:extLst>
          </p:cNvPr>
          <p:cNvSpPr/>
          <p:nvPr/>
        </p:nvSpPr>
        <p:spPr>
          <a:xfrm>
            <a:off x="777378" y="1325461"/>
            <a:ext cx="106372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E21"/>
                </a:solidFill>
                <a:latin typeface="Helvetica" panose="020B0604020202020204" pitchFamily="34" charset="0"/>
              </a:rPr>
              <a:t>Excellent last day at Belladrum Tartan Heart Festival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E21"/>
                </a:solidFill>
                <a:latin typeface="Helvetica" panose="020B0604020202020204" pitchFamily="34" charset="0"/>
              </a:rPr>
              <a:t>Sun was out, granulation on Sun’s surface, and three prominences to choose from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E21"/>
                </a:solidFill>
                <a:latin typeface="Helvetica" panose="020B0604020202020204" pitchFamily="34" charset="0"/>
              </a:rPr>
              <a:t>Fantastic to see so many people interested in Space, our Sun, and astronomy in general. I reckon we’ve had 1000+ people looking through our scopes, our orrery, and display stand over the past three days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E21"/>
                </a:solidFill>
                <a:latin typeface="inherit"/>
              </a:rPr>
              <a:t>Hopefully Bella will be running a Science Arena next year. We’d be delighted to come back!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1E21"/>
              </a:solidFill>
              <a:latin typeface="inherit"/>
            </a:endParaRPr>
          </a:p>
          <a:p>
            <a:pPr algn="just"/>
            <a:r>
              <a:rPr lang="en-GB" sz="2400" dirty="0">
                <a:solidFill>
                  <a:srgbClr val="1C1E21"/>
                </a:solidFill>
                <a:latin typeface="inherit"/>
              </a:rPr>
              <a:t>☀️🔭📷🤓😎👍🏻</a:t>
            </a:r>
            <a:endParaRPr lang="en-GB" sz="2400" b="0" i="0" dirty="0">
              <a:solidFill>
                <a:srgbClr val="1C1E21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51710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A94EEAE-ABB3-449D-884B-538626192DDA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3)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9A6C1-6533-4299-91EB-F79CF516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7" y="1066022"/>
            <a:ext cx="4265336" cy="5687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B85DD-380D-459D-BCC7-5D9DC7A0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9" y="1069593"/>
            <a:ext cx="4262657" cy="56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167FCB-BB8E-403F-A7FE-7355E9761F97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solidFill>
                  <a:srgbClr val="0033CC"/>
                </a:solidFill>
              </a:rPr>
              <a:t>HAS Pop-Up Solar Observatory &amp; Display Stand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Image may contain: sky, cloud, mountain, nature and outdoor">
            <a:extLst>
              <a:ext uri="{FF2B5EF4-FFF2-40B4-BE49-F238E27FC236}">
                <a16:creationId xmlns:a16="http://schemas.microsoft.com/office/drawing/2014/main" id="{3D65DB83-A5AD-4588-B35F-3BAD2AAA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5" y="1118637"/>
            <a:ext cx="4172395" cy="55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pacemen">
            <a:hlinkClick r:id="" action="ppaction://media"/>
            <a:extLst>
              <a:ext uri="{FF2B5EF4-FFF2-40B4-BE49-F238E27FC236}">
                <a16:creationId xmlns:a16="http://schemas.microsoft.com/office/drawing/2014/main" id="{93CC206D-F73D-4859-A145-7A7267F512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2051" y="1118637"/>
            <a:ext cx="3162852" cy="5622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971D8-E2A5-42E4-AA9D-371D84B2C4F8}"/>
              </a:ext>
            </a:extLst>
          </p:cNvPr>
          <p:cNvSpPr txBox="1"/>
          <p:nvPr/>
        </p:nvSpPr>
        <p:spPr>
          <a:xfrm>
            <a:off x="3065958" y="1300294"/>
            <a:ext cx="14984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Early Morning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89925-E9B9-4E26-9967-62209236BDCF}"/>
              </a:ext>
            </a:extLst>
          </p:cNvPr>
          <p:cNvSpPr txBox="1"/>
          <p:nvPr/>
        </p:nvSpPr>
        <p:spPr>
          <a:xfrm>
            <a:off x="7825384" y="1300294"/>
            <a:ext cx="17561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(Very) Late Night</a:t>
            </a:r>
          </a:p>
        </p:txBody>
      </p:sp>
    </p:spTree>
    <p:extLst>
      <p:ext uri="{BB962C8B-B14F-4D97-AF65-F5344CB8AC3E}">
        <p14:creationId xmlns:p14="http://schemas.microsoft.com/office/powerpoint/2010/main" val="24651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167FCB-BB8E-403F-A7FE-7355E9761F97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solidFill>
                  <a:srgbClr val="0033CC"/>
                </a:solidFill>
              </a:rPr>
              <a:t>HAS Pop-Up Solar Observatory &amp; Display Stand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age may contain: 1 person, outdoor">
            <a:extLst>
              <a:ext uri="{FF2B5EF4-FFF2-40B4-BE49-F238E27FC236}">
                <a16:creationId xmlns:a16="http://schemas.microsoft.com/office/drawing/2014/main" id="{CD4B57FA-2CE3-49FE-81C9-C660FF02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51" y="1066022"/>
            <a:ext cx="9554297" cy="57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5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79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066022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33CC"/>
                </a:solidFill>
              </a:rPr>
              <a:t>HAS Monthly Activities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AD0C-678E-46F5-95AD-94866628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666" y="1546004"/>
            <a:ext cx="10756669" cy="4713477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Culloden 300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Belladrum Tartan Heart Festival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Summer Astrophotography Challenge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Doors Open Day 2019</a:t>
            </a:r>
          </a:p>
          <a:p>
            <a:pPr algn="just">
              <a:lnSpc>
                <a:spcPct val="15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92" y="357809"/>
            <a:ext cx="11903978" cy="1756217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Summer Astrophotography Challenge</a:t>
            </a:r>
            <a:br>
              <a:rPr lang="en-GB" b="1" u="sng" dirty="0">
                <a:solidFill>
                  <a:srgbClr val="0033CC"/>
                </a:solidFill>
              </a:rPr>
            </a:b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56967B-3079-4F24-9D89-7C60849DF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2947" y="1999010"/>
            <a:ext cx="11585195" cy="4713477"/>
          </a:xfrm>
        </p:spPr>
        <p:txBody>
          <a:bodyPr>
            <a:normAutofit/>
          </a:bodyPr>
          <a:lstStyle/>
          <a:p>
            <a:pPr marL="1028700" lvl="1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Noctilucent Clouds</a:t>
            </a:r>
          </a:p>
          <a:p>
            <a:pPr marL="1028700" lvl="1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Partial Lunar Eclipse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4000" dirty="0"/>
          </a:p>
          <a:p>
            <a:pPr algn="just">
              <a:lnSpc>
                <a:spcPct val="17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3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0D55-C56E-440B-8707-9B539D850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Noctilucent Clouds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0E4FC-890C-4E1A-85D4-F04D03B4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39"/>
            <a:ext cx="12192000" cy="6103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05277-2670-4D0B-A6B9-5C852F7E88BF}"/>
              </a:ext>
            </a:extLst>
          </p:cNvPr>
          <p:cNvSpPr txBox="1"/>
          <p:nvPr/>
        </p:nvSpPr>
        <p:spPr>
          <a:xfrm>
            <a:off x="0" y="6429945"/>
            <a:ext cx="3414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 July 2019     0130h BST     ©Eric W Walker</a:t>
            </a:r>
          </a:p>
        </p:txBody>
      </p:sp>
    </p:spTree>
    <p:extLst>
      <p:ext uri="{BB962C8B-B14F-4D97-AF65-F5344CB8AC3E}">
        <p14:creationId xmlns:p14="http://schemas.microsoft.com/office/powerpoint/2010/main" val="276413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0D55-C56E-440B-8707-9B539D850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Noctilucent Clouds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C05D5-5C47-4314-89B1-F227FBBCA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12192000" cy="539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9964EB-3CBD-476C-929E-50BD418782BA}"/>
              </a:ext>
            </a:extLst>
          </p:cNvPr>
          <p:cNvSpPr txBox="1"/>
          <p:nvPr/>
        </p:nvSpPr>
        <p:spPr>
          <a:xfrm>
            <a:off x="4316911" y="6373106"/>
            <a:ext cx="342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14 July 2019     0130h BST     ©Eric W Walker</a:t>
            </a:r>
          </a:p>
        </p:txBody>
      </p:sp>
    </p:spTree>
    <p:extLst>
      <p:ext uri="{BB962C8B-B14F-4D97-AF65-F5344CB8AC3E}">
        <p14:creationId xmlns:p14="http://schemas.microsoft.com/office/powerpoint/2010/main" val="51488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0D55-C56E-440B-8707-9B539D850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Noctilucent Clouds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29237-4EC2-4BC7-9168-923DAB4C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843"/>
            <a:ext cx="12192000" cy="453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C4929-F73A-4797-AF6C-1DD6BAAD29A4}"/>
              </a:ext>
            </a:extLst>
          </p:cNvPr>
          <p:cNvSpPr txBox="1"/>
          <p:nvPr/>
        </p:nvSpPr>
        <p:spPr>
          <a:xfrm>
            <a:off x="4384024" y="6071102"/>
            <a:ext cx="342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14 July 2019     0130h BST     ©Eric W Walker</a:t>
            </a:r>
          </a:p>
        </p:txBody>
      </p:sp>
    </p:spTree>
    <p:extLst>
      <p:ext uri="{BB962C8B-B14F-4D97-AF65-F5344CB8AC3E}">
        <p14:creationId xmlns:p14="http://schemas.microsoft.com/office/powerpoint/2010/main" val="131578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4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D19-CB4B-4353-825E-C32B7558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Partial Lunar Eclipse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8CEC8-48AD-4DFB-9E52-E2EA17C1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7" y="812567"/>
            <a:ext cx="8980065" cy="59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D19-CB4B-4353-825E-C32B7558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Partial Lunar Eclipse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05F3E-401C-48FA-A7A5-90F589715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81" y="786897"/>
            <a:ext cx="9061438" cy="60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92" y="357809"/>
            <a:ext cx="11903978" cy="1756217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Summer Astrophotography Challenge</a:t>
            </a:r>
            <a:br>
              <a:rPr lang="en-GB" b="1" u="sng" dirty="0">
                <a:solidFill>
                  <a:srgbClr val="0033CC"/>
                </a:solidFill>
              </a:rPr>
            </a:b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56967B-3079-4F24-9D89-7C60849DF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4224" y="1453725"/>
            <a:ext cx="11585195" cy="4713477"/>
          </a:xfrm>
        </p:spPr>
        <p:txBody>
          <a:bodyPr>
            <a:normAutofit fontScale="92500" lnSpcReduction="20000"/>
          </a:bodyPr>
          <a:lstStyle/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Dave’s next pic received over 6,200 Post Likes, and 500+ Reactions, Comments, &amp; Shares on our Facebook Page – </a:t>
            </a:r>
            <a:r>
              <a:rPr lang="en-GB" sz="3200" i="1" dirty="0">
                <a:solidFill>
                  <a:srgbClr val="FF0000"/>
                </a:solidFill>
              </a:rPr>
              <a:t>HAS best-performing post by far!</a:t>
            </a: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i="1" dirty="0">
              <a:solidFill>
                <a:srgbClr val="FF0000"/>
              </a:solidFill>
            </a:endParaRP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It drew in an additional 40 people to Like our FB Page –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>
                <a:solidFill>
                  <a:srgbClr val="0000FF"/>
                </a:solidFill>
              </a:rPr>
              <a:t>this means 40 more people have requested they see our FB social media publications as soon as they are published</a:t>
            </a:r>
          </a:p>
          <a:p>
            <a:pPr lvl="1" algn="l">
              <a:lnSpc>
                <a:spcPct val="100000"/>
              </a:lnSpc>
            </a:pPr>
            <a:endParaRPr lang="en-GB" sz="3200" i="1" dirty="0">
              <a:solidFill>
                <a:srgbClr val="0000FF"/>
              </a:solidFill>
            </a:endParaRP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BBC Scotland Website Editor asked if they could publish it on their “Your pictures of Scotland” Weekly Gallery – </a:t>
            </a:r>
            <a:r>
              <a:rPr lang="en-GB" sz="3200" dirty="0">
                <a:solidFill>
                  <a:srgbClr val="0000FF"/>
                </a:solidFill>
              </a:rPr>
              <a:t>HAS, of course, agreed!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just">
              <a:lnSpc>
                <a:spcPct val="170000"/>
              </a:lnSpc>
            </a:pPr>
            <a:endParaRPr lang="en-GB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D19-CB4B-4353-825E-C32B7558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58723"/>
            <a:ext cx="11761365" cy="728174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33CC"/>
                </a:solidFill>
              </a:rPr>
              <a:t>Partial Lunar Eclipse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9939B-C867-4EEB-8959-5DFE040E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49" y="760088"/>
            <a:ext cx="9149101" cy="60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116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3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06602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Doors Open Day 2019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AD0C-678E-46F5-95AD-94866628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15" y="1546004"/>
            <a:ext cx="11585195" cy="4713477"/>
          </a:xfrm>
        </p:spPr>
        <p:txBody>
          <a:bodyPr>
            <a:normAutofit fontScale="70000" lnSpcReduction="20000"/>
          </a:bodyPr>
          <a:lstStyle/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FF3300"/>
                </a:solidFill>
              </a:rPr>
              <a:t>Saturday 31</a:t>
            </a:r>
            <a:r>
              <a:rPr lang="en-GB" sz="4000" b="1" baseline="30000" dirty="0">
                <a:solidFill>
                  <a:srgbClr val="FF3300"/>
                </a:solidFill>
              </a:rPr>
              <a:t>st</a:t>
            </a:r>
            <a:r>
              <a:rPr lang="en-GB" sz="4000" b="1" dirty="0">
                <a:solidFill>
                  <a:srgbClr val="FF3300"/>
                </a:solidFill>
              </a:rPr>
              <a:t> August from 2pm until 5pm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u="sng" dirty="0"/>
              <a:t>Urgently</a:t>
            </a:r>
            <a:r>
              <a:rPr lang="en-GB" sz="4000" dirty="0"/>
              <a:t> need Club Members to help out </a:t>
            </a:r>
          </a:p>
          <a:p>
            <a:pPr marL="1028700" lvl="1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1pm until 5pm or 6pm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Doors Open Day publicity is now online and being distributed in pamphlets 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HAS publicity will begin in our social media in a fortnight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4000" dirty="0"/>
          </a:p>
          <a:p>
            <a:pPr algn="just">
              <a:lnSpc>
                <a:spcPct val="17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2CB2DA-CCDB-4277-83AF-9535674E3D9C}"/>
              </a:ext>
            </a:extLst>
          </p:cNvPr>
          <p:cNvSpPr/>
          <p:nvPr/>
        </p:nvSpPr>
        <p:spPr>
          <a:xfrm>
            <a:off x="410095" y="889844"/>
            <a:ext cx="11371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GB" sz="3600" b="1" dirty="0"/>
              <a:t>Social media links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en-GB" sz="3600" i="1" dirty="0"/>
              <a:t>   </a:t>
            </a:r>
            <a:r>
              <a:rPr lang="en-GB" sz="3600" b="1" i="1" dirty="0">
                <a:solidFill>
                  <a:srgbClr val="FF0000"/>
                </a:solidFill>
              </a:rPr>
              <a:t>Website</a:t>
            </a:r>
            <a:r>
              <a:rPr lang="en-GB" sz="3600" b="1" dirty="0">
                <a:solidFill>
                  <a:srgbClr val="FF0000"/>
                </a:solidFill>
              </a:rPr>
              <a:t>: </a:t>
            </a:r>
            <a:r>
              <a:rPr lang="en-GB" sz="3600" dirty="0"/>
              <a:t>www.spacegazer.com</a:t>
            </a: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endParaRPr lang="en-GB" sz="3600" dirty="0"/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en-GB" sz="3600" i="1" dirty="0"/>
              <a:t>   </a:t>
            </a:r>
            <a:r>
              <a:rPr lang="en-GB" sz="3600" b="1" i="1" dirty="0">
                <a:solidFill>
                  <a:srgbClr val="0000FF"/>
                </a:solidFill>
              </a:rPr>
              <a:t>Facebook &amp; Messenger</a:t>
            </a:r>
            <a:r>
              <a:rPr lang="en-GB" sz="3600" b="1" dirty="0">
                <a:solidFill>
                  <a:srgbClr val="0000FF"/>
                </a:solidFill>
              </a:rPr>
              <a:t>: </a:t>
            </a:r>
            <a:r>
              <a:rPr lang="en-GB" sz="3600" dirty="0"/>
              <a:t>Highlands Astronomical Society</a:t>
            </a: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endParaRPr lang="en-GB" sz="3600" dirty="0"/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en-GB" sz="3600" i="1" dirty="0"/>
              <a:t>   </a:t>
            </a:r>
            <a:r>
              <a:rPr lang="en-GB" sz="3600" b="1" i="1" dirty="0">
                <a:solidFill>
                  <a:srgbClr val="FF0000"/>
                </a:solidFill>
              </a:rPr>
              <a:t>Instagram</a:t>
            </a:r>
            <a:r>
              <a:rPr lang="en-GB" sz="3600" b="1" dirty="0">
                <a:solidFill>
                  <a:srgbClr val="FF0000"/>
                </a:solidFill>
              </a:rPr>
              <a:t>: </a:t>
            </a:r>
            <a:r>
              <a:rPr lang="en-GB" sz="3600" dirty="0" err="1"/>
              <a:t>highlands.astro</a:t>
            </a:r>
            <a:endParaRPr lang="en-GB" sz="3600" dirty="0"/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endParaRPr lang="en-GB" sz="3600" dirty="0"/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en-GB" sz="3600" i="1" dirty="0"/>
              <a:t>   </a:t>
            </a:r>
            <a:r>
              <a:rPr lang="en-GB" sz="3600" b="1" i="1" dirty="0">
                <a:solidFill>
                  <a:srgbClr val="0000FF"/>
                </a:solidFill>
              </a:rPr>
              <a:t>Flickr</a:t>
            </a:r>
            <a:r>
              <a:rPr lang="en-GB" sz="3600" b="1" dirty="0">
                <a:solidFill>
                  <a:srgbClr val="0000FF"/>
                </a:solidFill>
              </a:rPr>
              <a:t>: </a:t>
            </a:r>
            <a:r>
              <a:rPr lang="en-GB" sz="3600" dirty="0"/>
              <a:t>HAS </a:t>
            </a:r>
            <a:r>
              <a:rPr lang="en-GB" sz="3600" dirty="0" err="1"/>
              <a:t>Spacegazer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3151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06602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Culloden 300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AD0C-678E-46F5-95AD-94866628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15" y="1546004"/>
            <a:ext cx="11585195" cy="4713477"/>
          </a:xfrm>
        </p:spPr>
        <p:txBody>
          <a:bodyPr>
            <a:normAutofit fontScale="47500" lnSpcReduction="20000"/>
          </a:bodyPr>
          <a:lstStyle/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The National Trust for Scotland has launched a public consultation which aims to ensure the long-term protection of Culloden Moor, the site of the 1746 battle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As part of their consultation they held sessions at the NTS Visitor Centre, hosted by Operations Manager Raoul Curtis-Machin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Pauline Macrae, Pat Escott, Dave Davidson, and myself attended on behalf of HAS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We were able to glean an insight into possible alternative developments and their impact on the area, and, of course, on our long-term capability to observe the night sky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We contributed, in writing </a:t>
            </a:r>
            <a:r>
              <a:rPr lang="en-GB" sz="4000" i="1" dirty="0"/>
              <a:t>(postcards in a box), </a:t>
            </a:r>
            <a:r>
              <a:rPr lang="en-GB" sz="4000" dirty="0"/>
              <a:t>our concerns and also constructive criticism &amp; solutions if/when these developments are progressed</a:t>
            </a:r>
          </a:p>
          <a:p>
            <a:pPr algn="just">
              <a:lnSpc>
                <a:spcPct val="17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06602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Belladrum Tartan Heart Festival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AD0C-678E-46F5-95AD-94866628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15" y="1546004"/>
            <a:ext cx="11585195" cy="4713477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 err="1"/>
              <a:t>Belladrum’s</a:t>
            </a:r>
            <a:r>
              <a:rPr lang="en-GB" sz="4000" dirty="0"/>
              <a:t> annual music festival (Thu, Fri, Sat: 1-3 Aug) was sporting a Science Fiction theme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They wanted to counterpoint the fiction with Science Fact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At very short notice (one month!!!) they asked us if we could contribute to their Science Arena (“The Belladrum </a:t>
            </a:r>
            <a:r>
              <a:rPr lang="en-GB" sz="4000" dirty="0" err="1"/>
              <a:t>Boffinarium</a:t>
            </a:r>
            <a:r>
              <a:rPr lang="en-GB" sz="4000" dirty="0"/>
              <a:t>”) in the Walled Garden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We, of course, said “Yes” and got our </a:t>
            </a:r>
            <a:r>
              <a:rPr lang="en-GB" sz="4000" dirty="0" err="1"/>
              <a:t>proverbials</a:t>
            </a:r>
            <a:r>
              <a:rPr lang="en-GB" sz="4000" dirty="0"/>
              <a:t> in gear and got on with the task of organising &amp; delivering a Pop-Up Solar Observatory &amp; Display stand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4000" dirty="0"/>
          </a:p>
          <a:p>
            <a:pPr algn="just">
              <a:lnSpc>
                <a:spcPct val="17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8622-D694-4B19-843E-2ED933EA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06602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33CC"/>
                </a:solidFill>
              </a:rPr>
              <a:t>Belladrum </a:t>
            </a:r>
            <a:r>
              <a:rPr lang="en-GB" sz="4800" b="1" dirty="0" err="1">
                <a:solidFill>
                  <a:srgbClr val="0033CC"/>
                </a:solidFill>
              </a:rPr>
              <a:t>Boffinarium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AD0C-678E-46F5-95AD-94866628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15" y="1546004"/>
            <a:ext cx="11585195" cy="4713477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HAS Team</a:t>
            </a:r>
          </a:p>
          <a:p>
            <a:pPr marL="1485900" lvl="2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Pauline Macrae</a:t>
            </a:r>
          </a:p>
          <a:p>
            <a:pPr marL="1485900" lvl="2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Dave Davidson</a:t>
            </a:r>
          </a:p>
          <a:p>
            <a:pPr marL="1485900" lvl="2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Trina </a:t>
            </a:r>
            <a:r>
              <a:rPr lang="en-GB" sz="3400" dirty="0" err="1"/>
              <a:t>Shaddick</a:t>
            </a:r>
            <a:endParaRPr lang="en-GB" sz="3400" dirty="0"/>
          </a:p>
          <a:p>
            <a:pPr marL="1485900" lvl="2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Gerry </a:t>
            </a:r>
            <a:r>
              <a:rPr lang="en-GB" sz="3400" dirty="0" err="1"/>
              <a:t>Gaitens</a:t>
            </a:r>
            <a:endParaRPr lang="en-GB" sz="3400" dirty="0"/>
          </a:p>
          <a:p>
            <a:pPr marL="1485900" lvl="2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Eric Walker</a:t>
            </a:r>
          </a:p>
          <a:p>
            <a:pPr marL="571500" indent="-5715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4000" dirty="0"/>
          </a:p>
          <a:p>
            <a:pPr algn="just">
              <a:lnSpc>
                <a:spcPct val="170000"/>
              </a:lnSpc>
            </a:pPr>
            <a:endParaRPr lang="en-GB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ne or more people, outdoor and nature">
            <a:extLst>
              <a:ext uri="{FF2B5EF4-FFF2-40B4-BE49-F238E27FC236}">
                <a16:creationId xmlns:a16="http://schemas.microsoft.com/office/drawing/2014/main" id="{CBF76A46-EA22-4B11-9706-7EFE3826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69" y="1315404"/>
            <a:ext cx="7267662" cy="545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8BAB691-3AC6-4625-97E4-2A8516C59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B86B62-F9C8-4D19-821E-D673221650D0}"/>
              </a:ext>
            </a:extLst>
          </p:cNvPr>
          <p:cNvSpPr txBox="1">
            <a:spLocks/>
          </p:cNvSpPr>
          <p:nvPr/>
        </p:nvSpPr>
        <p:spPr>
          <a:xfrm>
            <a:off x="299207" y="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1)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1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ne or more people, outdoor and nature">
            <a:extLst>
              <a:ext uri="{FF2B5EF4-FFF2-40B4-BE49-F238E27FC236}">
                <a16:creationId xmlns:a16="http://schemas.microsoft.com/office/drawing/2014/main" id="{CBF76A46-EA22-4B11-9706-7EFE3826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69" y="1315404"/>
            <a:ext cx="7267662" cy="545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616AB1-9B29-49A0-91E0-F7DEDC8FB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FDBE77-55FC-45CC-97E2-6B46C620230F}"/>
              </a:ext>
            </a:extLst>
          </p:cNvPr>
          <p:cNvSpPr txBox="1">
            <a:spLocks/>
          </p:cNvSpPr>
          <p:nvPr/>
        </p:nvSpPr>
        <p:spPr>
          <a:xfrm>
            <a:off x="451607" y="152400"/>
            <a:ext cx="11593584" cy="1066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33CC"/>
                </a:solidFill>
              </a:rPr>
              <a:t>HAS Pop-Up Solar Observatory &amp; Display Stand </a:t>
            </a:r>
            <a:r>
              <a:rPr lang="en-GB" sz="2400" b="1" dirty="0">
                <a:solidFill>
                  <a:srgbClr val="0033CC"/>
                </a:solidFill>
              </a:rPr>
              <a:t>(Day 1)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6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674</Words>
  <Application>Microsoft Office PowerPoint</Application>
  <PresentationFormat>Widescreen</PresentationFormat>
  <Paragraphs>84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Helvetica</vt:lpstr>
      <vt:lpstr>inherit</vt:lpstr>
      <vt:lpstr>Office Theme</vt:lpstr>
      <vt:lpstr>August Club News</vt:lpstr>
      <vt:lpstr>HAS Monthly Activities</vt:lpstr>
      <vt:lpstr>PowerPoint Presentation</vt:lpstr>
      <vt:lpstr>Culloden 300</vt:lpstr>
      <vt:lpstr>PowerPoint Presentation</vt:lpstr>
      <vt:lpstr>Belladrum Tartan Heart Festival</vt:lpstr>
      <vt:lpstr>Belladrum Boffinarium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 Astrophotography Challenge </vt:lpstr>
      <vt:lpstr>PowerPoint Presentation</vt:lpstr>
      <vt:lpstr>Noctilucent Clouds</vt:lpstr>
      <vt:lpstr>Noctilucent Clouds</vt:lpstr>
      <vt:lpstr>Noctilucent Clouds</vt:lpstr>
      <vt:lpstr>PowerPoint Presentation</vt:lpstr>
      <vt:lpstr>Partial Lunar Eclipse</vt:lpstr>
      <vt:lpstr>Partial Lunar Eclipse</vt:lpstr>
      <vt:lpstr>Summer Astrophotography Challenge </vt:lpstr>
      <vt:lpstr>Partial Lunar Eclipse</vt:lpstr>
      <vt:lpstr>PowerPoint Presentation</vt:lpstr>
      <vt:lpstr>Doors Open Day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Observing &amp; Photography CHALLENGE</dc:title>
  <dc:creator>Eric Walker</dc:creator>
  <cp:lastModifiedBy>Eric Walker</cp:lastModifiedBy>
  <cp:revision>65</cp:revision>
  <cp:lastPrinted>2019-04-02T14:03:02Z</cp:lastPrinted>
  <dcterms:created xsi:type="dcterms:W3CDTF">2018-11-05T18:45:17Z</dcterms:created>
  <dcterms:modified xsi:type="dcterms:W3CDTF">2019-08-11T10:16:20Z</dcterms:modified>
</cp:coreProperties>
</file>