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86" r:id="rId3"/>
    <p:sldId id="291" r:id="rId4"/>
    <p:sldId id="258" r:id="rId5"/>
    <p:sldId id="261" r:id="rId6"/>
    <p:sldId id="260" r:id="rId7"/>
    <p:sldId id="265" r:id="rId8"/>
    <p:sldId id="264" r:id="rId9"/>
    <p:sldId id="267" r:id="rId10"/>
    <p:sldId id="281" r:id="rId11"/>
    <p:sldId id="280" r:id="rId12"/>
    <p:sldId id="266" r:id="rId13"/>
    <p:sldId id="283" r:id="rId14"/>
    <p:sldId id="274" r:id="rId15"/>
    <p:sldId id="276" r:id="rId16"/>
    <p:sldId id="273" r:id="rId17"/>
    <p:sldId id="285" r:id="rId18"/>
    <p:sldId id="269" r:id="rId19"/>
    <p:sldId id="268" r:id="rId20"/>
    <p:sldId id="270" r:id="rId21"/>
    <p:sldId id="278" r:id="rId22"/>
    <p:sldId id="271" r:id="rId23"/>
    <p:sldId id="272" r:id="rId24"/>
    <p:sldId id="28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3" autoAdjust="0"/>
    <p:restoredTop sz="94624" autoAdjust="0"/>
  </p:normalViewPr>
  <p:slideViewPr>
    <p:cSldViewPr>
      <p:cViewPr>
        <p:scale>
          <a:sx n="49" d="100"/>
          <a:sy n="49" d="100"/>
        </p:scale>
        <p:origin x="-1950"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D9C5B1-2671-45F6-B3F8-DE82E466C737}"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GB"/>
        </a:p>
      </dgm:t>
    </dgm:pt>
    <dgm:pt modelId="{5C69422D-3AD7-4B0B-97A2-3E94E71B4866}">
      <dgm:prSet phldrT="[Text]"/>
      <dgm:spPr/>
      <dgm:t>
        <a:bodyPr/>
        <a:lstStyle/>
        <a:p>
          <a:r>
            <a:rPr lang="en-GB" dirty="0" smtClean="0"/>
            <a:t>Projects</a:t>
          </a:r>
          <a:endParaRPr lang="en-GB" dirty="0"/>
        </a:p>
      </dgm:t>
    </dgm:pt>
    <dgm:pt modelId="{58371F3C-BCDD-427A-827C-1F428DEE80D0}" type="parTrans" cxnId="{DBF08AD6-2B79-478A-AD29-A9CF6508F498}">
      <dgm:prSet/>
      <dgm:spPr/>
      <dgm:t>
        <a:bodyPr/>
        <a:lstStyle/>
        <a:p>
          <a:endParaRPr lang="en-GB"/>
        </a:p>
      </dgm:t>
    </dgm:pt>
    <dgm:pt modelId="{E44D0721-1E68-487D-8E54-452176919472}" type="sibTrans" cxnId="{DBF08AD6-2B79-478A-AD29-A9CF6508F498}">
      <dgm:prSet/>
      <dgm:spPr/>
      <dgm:t>
        <a:bodyPr/>
        <a:lstStyle/>
        <a:p>
          <a:endParaRPr lang="en-GB"/>
        </a:p>
      </dgm:t>
    </dgm:pt>
    <dgm:pt modelId="{354EFE1D-DB7B-4EE0-A248-1E30E1F5B2F3}">
      <dgm:prSet phldrT="[Text]"/>
      <dgm:spPr/>
      <dgm:t>
        <a:bodyPr/>
        <a:lstStyle/>
        <a:p>
          <a:r>
            <a:rPr lang="en-GB" dirty="0" smtClean="0"/>
            <a:t>Partnership working</a:t>
          </a:r>
          <a:endParaRPr lang="en-GB" dirty="0"/>
        </a:p>
      </dgm:t>
    </dgm:pt>
    <dgm:pt modelId="{CD6D7E8F-F2F4-4C1B-888D-0A8E61BAF8BC}" type="parTrans" cxnId="{EABE637C-B2A7-4B1E-99EE-1D612FCBE110}">
      <dgm:prSet/>
      <dgm:spPr/>
      <dgm:t>
        <a:bodyPr/>
        <a:lstStyle/>
        <a:p>
          <a:endParaRPr lang="en-GB"/>
        </a:p>
      </dgm:t>
    </dgm:pt>
    <dgm:pt modelId="{5923A9D5-8D28-40B4-8C3C-B7DED3A7AFFF}" type="sibTrans" cxnId="{EABE637C-B2A7-4B1E-99EE-1D612FCBE110}">
      <dgm:prSet/>
      <dgm:spPr/>
      <dgm:t>
        <a:bodyPr/>
        <a:lstStyle/>
        <a:p>
          <a:endParaRPr lang="en-GB"/>
        </a:p>
      </dgm:t>
    </dgm:pt>
    <dgm:pt modelId="{3E9A1554-BF26-476F-BE86-FF2241BE4593}">
      <dgm:prSet phldrT="[Text]"/>
      <dgm:spPr/>
      <dgm:t>
        <a:bodyPr/>
        <a:lstStyle/>
        <a:p>
          <a:r>
            <a:rPr lang="en-GB" dirty="0" smtClean="0"/>
            <a:t>Meetings</a:t>
          </a:r>
          <a:endParaRPr lang="en-GB" dirty="0"/>
        </a:p>
      </dgm:t>
    </dgm:pt>
    <dgm:pt modelId="{C80EFCA3-0333-4E5A-9EAE-2B6889E53890}" type="parTrans" cxnId="{79C06603-7AAD-40A4-9170-50ABF031AC5F}">
      <dgm:prSet/>
      <dgm:spPr/>
      <dgm:t>
        <a:bodyPr/>
        <a:lstStyle/>
        <a:p>
          <a:endParaRPr lang="en-GB"/>
        </a:p>
      </dgm:t>
    </dgm:pt>
    <dgm:pt modelId="{9EEE3190-8386-432B-8573-0AB04C90918D}" type="sibTrans" cxnId="{79C06603-7AAD-40A4-9170-50ABF031AC5F}">
      <dgm:prSet/>
      <dgm:spPr/>
      <dgm:t>
        <a:bodyPr/>
        <a:lstStyle/>
        <a:p>
          <a:endParaRPr lang="en-GB"/>
        </a:p>
      </dgm:t>
    </dgm:pt>
    <dgm:pt modelId="{52D5BDEF-A2D9-4082-9203-26D73E14718E}" type="pres">
      <dgm:prSet presAssocID="{6CD9C5B1-2671-45F6-B3F8-DE82E466C737}" presName="cycle" presStyleCnt="0">
        <dgm:presLayoutVars>
          <dgm:dir/>
          <dgm:resizeHandles val="exact"/>
        </dgm:presLayoutVars>
      </dgm:prSet>
      <dgm:spPr/>
      <dgm:t>
        <a:bodyPr/>
        <a:lstStyle/>
        <a:p>
          <a:endParaRPr lang="en-GB"/>
        </a:p>
      </dgm:t>
    </dgm:pt>
    <dgm:pt modelId="{E681E62E-742F-4922-B255-083523FE5624}" type="pres">
      <dgm:prSet presAssocID="{5C69422D-3AD7-4B0B-97A2-3E94E71B4866}" presName="node" presStyleLbl="node1" presStyleIdx="0" presStyleCnt="3">
        <dgm:presLayoutVars>
          <dgm:bulletEnabled val="1"/>
        </dgm:presLayoutVars>
      </dgm:prSet>
      <dgm:spPr/>
      <dgm:t>
        <a:bodyPr/>
        <a:lstStyle/>
        <a:p>
          <a:endParaRPr lang="en-GB"/>
        </a:p>
      </dgm:t>
    </dgm:pt>
    <dgm:pt modelId="{4851B4EA-9366-45AF-96C0-C8D28EA03749}" type="pres">
      <dgm:prSet presAssocID="{E44D0721-1E68-487D-8E54-452176919472}" presName="sibTrans" presStyleLbl="sibTrans2D1" presStyleIdx="0" presStyleCnt="3"/>
      <dgm:spPr/>
      <dgm:t>
        <a:bodyPr/>
        <a:lstStyle/>
        <a:p>
          <a:endParaRPr lang="en-GB"/>
        </a:p>
      </dgm:t>
    </dgm:pt>
    <dgm:pt modelId="{6FAA2316-027F-46FE-8263-A83B5830B8D1}" type="pres">
      <dgm:prSet presAssocID="{E44D0721-1E68-487D-8E54-452176919472}" presName="connectorText" presStyleLbl="sibTrans2D1" presStyleIdx="0" presStyleCnt="3"/>
      <dgm:spPr/>
      <dgm:t>
        <a:bodyPr/>
        <a:lstStyle/>
        <a:p>
          <a:endParaRPr lang="en-GB"/>
        </a:p>
      </dgm:t>
    </dgm:pt>
    <dgm:pt modelId="{87101F13-AA0F-4499-855E-A39E63700450}" type="pres">
      <dgm:prSet presAssocID="{354EFE1D-DB7B-4EE0-A248-1E30E1F5B2F3}" presName="node" presStyleLbl="node1" presStyleIdx="1" presStyleCnt="3">
        <dgm:presLayoutVars>
          <dgm:bulletEnabled val="1"/>
        </dgm:presLayoutVars>
      </dgm:prSet>
      <dgm:spPr/>
      <dgm:t>
        <a:bodyPr/>
        <a:lstStyle/>
        <a:p>
          <a:endParaRPr lang="en-GB"/>
        </a:p>
      </dgm:t>
    </dgm:pt>
    <dgm:pt modelId="{2ED2D813-DD04-4F1D-B985-52A742A66DC1}" type="pres">
      <dgm:prSet presAssocID="{5923A9D5-8D28-40B4-8C3C-B7DED3A7AFFF}" presName="sibTrans" presStyleLbl="sibTrans2D1" presStyleIdx="1" presStyleCnt="3"/>
      <dgm:spPr/>
      <dgm:t>
        <a:bodyPr/>
        <a:lstStyle/>
        <a:p>
          <a:endParaRPr lang="en-GB"/>
        </a:p>
      </dgm:t>
    </dgm:pt>
    <dgm:pt modelId="{918E1A9A-E0B4-46ED-BF05-B0883537AE99}" type="pres">
      <dgm:prSet presAssocID="{5923A9D5-8D28-40B4-8C3C-B7DED3A7AFFF}" presName="connectorText" presStyleLbl="sibTrans2D1" presStyleIdx="1" presStyleCnt="3"/>
      <dgm:spPr/>
      <dgm:t>
        <a:bodyPr/>
        <a:lstStyle/>
        <a:p>
          <a:endParaRPr lang="en-GB"/>
        </a:p>
      </dgm:t>
    </dgm:pt>
    <dgm:pt modelId="{E5A3EBFF-1CE0-4B45-9C04-F371EB14519A}" type="pres">
      <dgm:prSet presAssocID="{3E9A1554-BF26-476F-BE86-FF2241BE4593}" presName="node" presStyleLbl="node1" presStyleIdx="2" presStyleCnt="3">
        <dgm:presLayoutVars>
          <dgm:bulletEnabled val="1"/>
        </dgm:presLayoutVars>
      </dgm:prSet>
      <dgm:spPr/>
      <dgm:t>
        <a:bodyPr/>
        <a:lstStyle/>
        <a:p>
          <a:endParaRPr lang="en-GB"/>
        </a:p>
      </dgm:t>
    </dgm:pt>
    <dgm:pt modelId="{AC697A44-5F03-40DA-845D-0E248C4E3977}" type="pres">
      <dgm:prSet presAssocID="{9EEE3190-8386-432B-8573-0AB04C90918D}" presName="sibTrans" presStyleLbl="sibTrans2D1" presStyleIdx="2" presStyleCnt="3"/>
      <dgm:spPr/>
      <dgm:t>
        <a:bodyPr/>
        <a:lstStyle/>
        <a:p>
          <a:endParaRPr lang="en-GB"/>
        </a:p>
      </dgm:t>
    </dgm:pt>
    <dgm:pt modelId="{471EF1AA-FA03-4FB2-B556-86EF1644CA19}" type="pres">
      <dgm:prSet presAssocID="{9EEE3190-8386-432B-8573-0AB04C90918D}" presName="connectorText" presStyleLbl="sibTrans2D1" presStyleIdx="2" presStyleCnt="3"/>
      <dgm:spPr/>
      <dgm:t>
        <a:bodyPr/>
        <a:lstStyle/>
        <a:p>
          <a:endParaRPr lang="en-GB"/>
        </a:p>
      </dgm:t>
    </dgm:pt>
  </dgm:ptLst>
  <dgm:cxnLst>
    <dgm:cxn modelId="{592C49F8-673A-4D17-9362-6A6626BE4F0B}" type="presOf" srcId="{5C69422D-3AD7-4B0B-97A2-3E94E71B4866}" destId="{E681E62E-742F-4922-B255-083523FE5624}" srcOrd="0" destOrd="0" presId="urn:microsoft.com/office/officeart/2005/8/layout/cycle2"/>
    <dgm:cxn modelId="{C1FC97C0-2C74-48AA-9938-CF1B17FFBB94}" type="presOf" srcId="{9EEE3190-8386-432B-8573-0AB04C90918D}" destId="{471EF1AA-FA03-4FB2-B556-86EF1644CA19}" srcOrd="1" destOrd="0" presId="urn:microsoft.com/office/officeart/2005/8/layout/cycle2"/>
    <dgm:cxn modelId="{DBF08AD6-2B79-478A-AD29-A9CF6508F498}" srcId="{6CD9C5B1-2671-45F6-B3F8-DE82E466C737}" destId="{5C69422D-3AD7-4B0B-97A2-3E94E71B4866}" srcOrd="0" destOrd="0" parTransId="{58371F3C-BCDD-427A-827C-1F428DEE80D0}" sibTransId="{E44D0721-1E68-487D-8E54-452176919472}"/>
    <dgm:cxn modelId="{F3214548-B2CB-45AD-959D-638A5C85BE56}" type="presOf" srcId="{9EEE3190-8386-432B-8573-0AB04C90918D}" destId="{AC697A44-5F03-40DA-845D-0E248C4E3977}" srcOrd="0" destOrd="0" presId="urn:microsoft.com/office/officeart/2005/8/layout/cycle2"/>
    <dgm:cxn modelId="{EABE637C-B2A7-4B1E-99EE-1D612FCBE110}" srcId="{6CD9C5B1-2671-45F6-B3F8-DE82E466C737}" destId="{354EFE1D-DB7B-4EE0-A248-1E30E1F5B2F3}" srcOrd="1" destOrd="0" parTransId="{CD6D7E8F-F2F4-4C1B-888D-0A8E61BAF8BC}" sibTransId="{5923A9D5-8D28-40B4-8C3C-B7DED3A7AFFF}"/>
    <dgm:cxn modelId="{F2C1607C-33F6-4D66-BBE8-8534788D4442}" type="presOf" srcId="{3E9A1554-BF26-476F-BE86-FF2241BE4593}" destId="{E5A3EBFF-1CE0-4B45-9C04-F371EB14519A}" srcOrd="0" destOrd="0" presId="urn:microsoft.com/office/officeart/2005/8/layout/cycle2"/>
    <dgm:cxn modelId="{53D6CD99-D6E3-4F8C-9B06-755AC5449E7F}" type="presOf" srcId="{6CD9C5B1-2671-45F6-B3F8-DE82E466C737}" destId="{52D5BDEF-A2D9-4082-9203-26D73E14718E}" srcOrd="0" destOrd="0" presId="urn:microsoft.com/office/officeart/2005/8/layout/cycle2"/>
    <dgm:cxn modelId="{86420FC4-C2E6-41A9-ADB1-8F33D8DB3443}" type="presOf" srcId="{5923A9D5-8D28-40B4-8C3C-B7DED3A7AFFF}" destId="{2ED2D813-DD04-4F1D-B985-52A742A66DC1}" srcOrd="0" destOrd="0" presId="urn:microsoft.com/office/officeart/2005/8/layout/cycle2"/>
    <dgm:cxn modelId="{FFB8D242-A4DC-4A5C-83DC-2DFCB11A5396}" type="presOf" srcId="{E44D0721-1E68-487D-8E54-452176919472}" destId="{6FAA2316-027F-46FE-8263-A83B5830B8D1}" srcOrd="1" destOrd="0" presId="urn:microsoft.com/office/officeart/2005/8/layout/cycle2"/>
    <dgm:cxn modelId="{79C06603-7AAD-40A4-9170-50ABF031AC5F}" srcId="{6CD9C5B1-2671-45F6-B3F8-DE82E466C737}" destId="{3E9A1554-BF26-476F-BE86-FF2241BE4593}" srcOrd="2" destOrd="0" parTransId="{C80EFCA3-0333-4E5A-9EAE-2B6889E53890}" sibTransId="{9EEE3190-8386-432B-8573-0AB04C90918D}"/>
    <dgm:cxn modelId="{79D4E6E2-5253-42CA-8356-9439ED5CB84F}" type="presOf" srcId="{5923A9D5-8D28-40B4-8C3C-B7DED3A7AFFF}" destId="{918E1A9A-E0B4-46ED-BF05-B0883537AE99}" srcOrd="1" destOrd="0" presId="urn:microsoft.com/office/officeart/2005/8/layout/cycle2"/>
    <dgm:cxn modelId="{12723814-094F-426C-BC23-D4B81FA8F7C4}" type="presOf" srcId="{E44D0721-1E68-487D-8E54-452176919472}" destId="{4851B4EA-9366-45AF-96C0-C8D28EA03749}" srcOrd="0" destOrd="0" presId="urn:microsoft.com/office/officeart/2005/8/layout/cycle2"/>
    <dgm:cxn modelId="{AD3A80AC-82F2-40C9-AF63-49AA5C43CDE4}" type="presOf" srcId="{354EFE1D-DB7B-4EE0-A248-1E30E1F5B2F3}" destId="{87101F13-AA0F-4499-855E-A39E63700450}" srcOrd="0" destOrd="0" presId="urn:microsoft.com/office/officeart/2005/8/layout/cycle2"/>
    <dgm:cxn modelId="{ECC0492A-1004-442A-93D6-AD6A49E44B20}" type="presParOf" srcId="{52D5BDEF-A2D9-4082-9203-26D73E14718E}" destId="{E681E62E-742F-4922-B255-083523FE5624}" srcOrd="0" destOrd="0" presId="urn:microsoft.com/office/officeart/2005/8/layout/cycle2"/>
    <dgm:cxn modelId="{864F1AAB-A802-4DDF-AC77-CF071AD54549}" type="presParOf" srcId="{52D5BDEF-A2D9-4082-9203-26D73E14718E}" destId="{4851B4EA-9366-45AF-96C0-C8D28EA03749}" srcOrd="1" destOrd="0" presId="urn:microsoft.com/office/officeart/2005/8/layout/cycle2"/>
    <dgm:cxn modelId="{06133B39-4B12-4652-A7F3-FB260EFD3B8B}" type="presParOf" srcId="{4851B4EA-9366-45AF-96C0-C8D28EA03749}" destId="{6FAA2316-027F-46FE-8263-A83B5830B8D1}" srcOrd="0" destOrd="0" presId="urn:microsoft.com/office/officeart/2005/8/layout/cycle2"/>
    <dgm:cxn modelId="{D1251B23-38A7-48D8-8447-326D7AB7D664}" type="presParOf" srcId="{52D5BDEF-A2D9-4082-9203-26D73E14718E}" destId="{87101F13-AA0F-4499-855E-A39E63700450}" srcOrd="2" destOrd="0" presId="urn:microsoft.com/office/officeart/2005/8/layout/cycle2"/>
    <dgm:cxn modelId="{63905634-2C0D-4BB6-87B8-C4ED7A9E1341}" type="presParOf" srcId="{52D5BDEF-A2D9-4082-9203-26D73E14718E}" destId="{2ED2D813-DD04-4F1D-B985-52A742A66DC1}" srcOrd="3" destOrd="0" presId="urn:microsoft.com/office/officeart/2005/8/layout/cycle2"/>
    <dgm:cxn modelId="{65EE92F2-C46B-4FE1-A9F4-D9CEAB7A1B8B}" type="presParOf" srcId="{2ED2D813-DD04-4F1D-B985-52A742A66DC1}" destId="{918E1A9A-E0B4-46ED-BF05-B0883537AE99}" srcOrd="0" destOrd="0" presId="urn:microsoft.com/office/officeart/2005/8/layout/cycle2"/>
    <dgm:cxn modelId="{FE38DD37-6781-4E9F-8DF0-FCEDCB3D3151}" type="presParOf" srcId="{52D5BDEF-A2D9-4082-9203-26D73E14718E}" destId="{E5A3EBFF-1CE0-4B45-9C04-F371EB14519A}" srcOrd="4" destOrd="0" presId="urn:microsoft.com/office/officeart/2005/8/layout/cycle2"/>
    <dgm:cxn modelId="{12ED869E-0FF7-49E7-85B6-F5FAAE9091D5}" type="presParOf" srcId="{52D5BDEF-A2D9-4082-9203-26D73E14718E}" destId="{AC697A44-5F03-40DA-845D-0E248C4E3977}" srcOrd="5" destOrd="0" presId="urn:microsoft.com/office/officeart/2005/8/layout/cycle2"/>
    <dgm:cxn modelId="{4CEC78E4-5886-465E-B74A-2F0B5E64D3E1}" type="presParOf" srcId="{AC697A44-5F03-40DA-845D-0E248C4E3977}" destId="{471EF1AA-FA03-4FB2-B556-86EF1644CA1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681E62E-742F-4922-B255-083523FE5624}">
      <dsp:nvSpPr>
        <dsp:cNvPr id="0" name=""/>
        <dsp:cNvSpPr/>
      </dsp:nvSpPr>
      <dsp:spPr>
        <a:xfrm>
          <a:off x="3131306" y="1390"/>
          <a:ext cx="1966986" cy="1966986"/>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Projects</a:t>
          </a:r>
          <a:endParaRPr lang="en-GB" sz="2200" kern="1200" dirty="0"/>
        </a:p>
      </dsp:txBody>
      <dsp:txXfrm>
        <a:off x="3131306" y="1390"/>
        <a:ext cx="1966986" cy="1966986"/>
      </dsp:txXfrm>
    </dsp:sp>
    <dsp:sp modelId="{4851B4EA-9366-45AF-96C0-C8D28EA03749}">
      <dsp:nvSpPr>
        <dsp:cNvPr id="0" name=""/>
        <dsp:cNvSpPr/>
      </dsp:nvSpPr>
      <dsp:spPr>
        <a:xfrm rot="3600000">
          <a:off x="4584392" y="1918261"/>
          <a:ext cx="521866" cy="66385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3600000">
        <a:off x="4584392" y="1918261"/>
        <a:ext cx="521866" cy="663858"/>
      </dsp:txXfrm>
    </dsp:sp>
    <dsp:sp modelId="{87101F13-AA0F-4499-855E-A39E63700450}">
      <dsp:nvSpPr>
        <dsp:cNvPr id="0" name=""/>
        <dsp:cNvSpPr/>
      </dsp:nvSpPr>
      <dsp:spPr>
        <a:xfrm>
          <a:off x="4607126" y="2557585"/>
          <a:ext cx="1966986" cy="1966986"/>
        </a:xfrm>
        <a:prstGeom prst="ellipse">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Partnership working</a:t>
          </a:r>
          <a:endParaRPr lang="en-GB" sz="2200" kern="1200" dirty="0"/>
        </a:p>
      </dsp:txBody>
      <dsp:txXfrm>
        <a:off x="4607126" y="2557585"/>
        <a:ext cx="1966986" cy="1966986"/>
      </dsp:txXfrm>
    </dsp:sp>
    <dsp:sp modelId="{2ED2D813-DD04-4F1D-B985-52A742A66DC1}">
      <dsp:nvSpPr>
        <dsp:cNvPr id="0" name=""/>
        <dsp:cNvSpPr/>
      </dsp:nvSpPr>
      <dsp:spPr>
        <a:xfrm rot="10800000">
          <a:off x="3868636" y="3209150"/>
          <a:ext cx="521866" cy="663858"/>
        </a:xfrm>
        <a:prstGeom prst="rightArrow">
          <a:avLst>
            <a:gd name="adj1" fmla="val 60000"/>
            <a:gd name="adj2" fmla="val 50000"/>
          </a:avLst>
        </a:prstGeom>
        <a:solidFill>
          <a:schemeClr val="accent4">
            <a:hueOff val="-2232385"/>
            <a:satOff val="13449"/>
            <a:lumOff val="107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0800000">
        <a:off x="3868636" y="3209150"/>
        <a:ext cx="521866" cy="663858"/>
      </dsp:txXfrm>
    </dsp:sp>
    <dsp:sp modelId="{E5A3EBFF-1CE0-4B45-9C04-F371EB14519A}">
      <dsp:nvSpPr>
        <dsp:cNvPr id="0" name=""/>
        <dsp:cNvSpPr/>
      </dsp:nvSpPr>
      <dsp:spPr>
        <a:xfrm>
          <a:off x="1655486" y="2557585"/>
          <a:ext cx="1966986" cy="1966986"/>
        </a:xfrm>
        <a:prstGeom prst="ellipse">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GB" sz="2200" kern="1200" dirty="0" smtClean="0"/>
            <a:t>Meetings</a:t>
          </a:r>
          <a:endParaRPr lang="en-GB" sz="2200" kern="1200" dirty="0"/>
        </a:p>
      </dsp:txBody>
      <dsp:txXfrm>
        <a:off x="1655486" y="2557585"/>
        <a:ext cx="1966986" cy="1966986"/>
      </dsp:txXfrm>
    </dsp:sp>
    <dsp:sp modelId="{AC697A44-5F03-40DA-845D-0E248C4E3977}">
      <dsp:nvSpPr>
        <dsp:cNvPr id="0" name=""/>
        <dsp:cNvSpPr/>
      </dsp:nvSpPr>
      <dsp:spPr>
        <a:xfrm rot="18000000">
          <a:off x="3108571" y="1943843"/>
          <a:ext cx="521866" cy="663858"/>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GB" sz="1800" kern="1200"/>
        </a:p>
      </dsp:txBody>
      <dsp:txXfrm rot="18000000">
        <a:off x="3108571" y="1943843"/>
        <a:ext cx="521866" cy="66385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F11DBA-0C36-432C-9738-5CED534D16D0}" type="datetimeFigureOut">
              <a:rPr lang="en-GB" smtClean="0"/>
              <a:pPr/>
              <a:t>09/09/2015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A5FEC1-D1D9-43B6-898F-3A7CA5872E25}" type="slidenum">
              <a:rPr lang="en-GB" smtClean="0"/>
              <a:pPr/>
              <a:t>‹#›</a:t>
            </a:fld>
            <a:endParaRPr lang="en-GB"/>
          </a:p>
        </p:txBody>
      </p:sp>
    </p:spTree>
    <p:extLst>
      <p:ext uri="{BB962C8B-B14F-4D97-AF65-F5344CB8AC3E}">
        <p14:creationId xmlns="" xmlns:p14="http://schemas.microsoft.com/office/powerpoint/2010/main" val="1875677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B8EF2-9A94-4AFC-AC07-0C2194791299}" type="datetimeFigureOut">
              <a:rPr lang="en-GB" smtClean="0"/>
              <a:pPr/>
              <a:t>09/09/2015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BBDB1C-5FE0-4CAF-ADB9-FC9D9CB568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8B8EF2-9A94-4AFC-AC07-0C2194791299}" type="datetimeFigureOut">
              <a:rPr lang="en-GB" smtClean="0"/>
              <a:pPr/>
              <a:t>09/09/2015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BBDB1C-5FE0-4CAF-ADB9-FC9D9CB568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80729"/>
            <a:ext cx="7772400" cy="2619722"/>
          </a:xfrm>
        </p:spPr>
        <p:txBody>
          <a:bodyPr>
            <a:normAutofit fontScale="90000"/>
          </a:bodyPr>
          <a:lstStyle/>
          <a:p>
            <a:r>
              <a:rPr lang="en-GB" dirty="0" smtClean="0">
                <a:solidFill>
                  <a:schemeClr val="accent1">
                    <a:lumMod val="60000"/>
                    <a:lumOff val="40000"/>
                  </a:schemeClr>
                </a:solidFill>
              </a:rPr>
              <a:t>Lairg and District Community Initiatives </a:t>
            </a:r>
            <a:br>
              <a:rPr lang="en-GB" dirty="0" smtClean="0">
                <a:solidFill>
                  <a:schemeClr val="accent1">
                    <a:lumMod val="60000"/>
                    <a:lumOff val="40000"/>
                  </a:schemeClr>
                </a:solidFill>
              </a:rPr>
            </a:br>
            <a:r>
              <a:rPr lang="en-GB" dirty="0" smtClean="0">
                <a:solidFill>
                  <a:schemeClr val="accent1">
                    <a:lumMod val="60000"/>
                    <a:lumOff val="40000"/>
                  </a:schemeClr>
                </a:solidFill>
              </a:rPr>
              <a:t>Annual General Meeting </a:t>
            </a:r>
            <a:br>
              <a:rPr lang="en-GB" dirty="0" smtClean="0">
                <a:solidFill>
                  <a:schemeClr val="accent1">
                    <a:lumMod val="60000"/>
                    <a:lumOff val="40000"/>
                  </a:schemeClr>
                </a:solidFill>
              </a:rPr>
            </a:br>
            <a:r>
              <a:rPr lang="en-GB" dirty="0" smtClean="0">
                <a:solidFill>
                  <a:schemeClr val="accent1">
                    <a:lumMod val="60000"/>
                    <a:lumOff val="40000"/>
                  </a:schemeClr>
                </a:solidFill>
              </a:rPr>
              <a:t>1 September 2015</a:t>
            </a:r>
            <a:endParaRPr lang="en-GB" dirty="0">
              <a:solidFill>
                <a:schemeClr val="accent1">
                  <a:lumMod val="60000"/>
                  <a:lumOff val="40000"/>
                </a:schemeClr>
              </a:solidFill>
            </a:endParaRPr>
          </a:p>
        </p:txBody>
      </p:sp>
      <p:sp>
        <p:nvSpPr>
          <p:cNvPr id="3" name="Subtitle 2"/>
          <p:cNvSpPr>
            <a:spLocks noGrp="1"/>
          </p:cNvSpPr>
          <p:nvPr>
            <p:ph type="subTitle" idx="1"/>
          </p:nvPr>
        </p:nvSpPr>
        <p:spPr>
          <a:xfrm>
            <a:off x="1371600" y="4077072"/>
            <a:ext cx="6400800" cy="1561728"/>
          </a:xfrm>
        </p:spPr>
        <p:txBody>
          <a:bodyPr/>
          <a:lstStyle/>
          <a:p>
            <a:r>
              <a:rPr lang="en-GB" dirty="0" smtClean="0">
                <a:solidFill>
                  <a:schemeClr val="accent4">
                    <a:lumMod val="60000"/>
                    <a:lumOff val="40000"/>
                  </a:schemeClr>
                </a:solidFill>
              </a:rPr>
              <a:t>Development Officer’s presentation</a:t>
            </a:r>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a:xfrm>
            <a:off x="457200" y="1600200"/>
            <a:ext cx="5122912" cy="4525963"/>
          </a:xfrm>
        </p:spPr>
        <p:txBody>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Business Plan </a:t>
            </a:r>
          </a:p>
          <a:p>
            <a:pPr>
              <a:buNone/>
            </a:pPr>
            <a:r>
              <a:rPr lang="en-GB" dirty="0" smtClean="0"/>
              <a:t>LDCI plans for the following three years based on the community preferences</a:t>
            </a:r>
          </a:p>
          <a:p>
            <a:pPr>
              <a:buNone/>
            </a:pPr>
            <a:endParaRPr lang="en-GB" dirty="0" smtClean="0"/>
          </a:p>
          <a:p>
            <a:pPr>
              <a:buNone/>
            </a:pPr>
            <a:endParaRPr lang="en-GB" dirty="0" smtClean="0"/>
          </a:p>
          <a:p>
            <a:endParaRPr lang="en-GB" dirty="0"/>
          </a:p>
        </p:txBody>
      </p:sp>
      <p:pic>
        <p:nvPicPr>
          <p:cNvPr id="4" name="Picture 3" descr="Image (75).jpg"/>
          <p:cNvPicPr>
            <a:picLocks noChangeAspect="1"/>
          </p:cNvPicPr>
          <p:nvPr/>
        </p:nvPicPr>
        <p:blipFill>
          <a:blip r:embed="rId2" cstate="print"/>
          <a:stretch>
            <a:fillRect/>
          </a:stretch>
        </p:blipFill>
        <p:spPr>
          <a:xfrm>
            <a:off x="6012160" y="1844824"/>
            <a:ext cx="2748928" cy="393305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a:xfrm>
            <a:off x="457200" y="1600200"/>
            <a:ext cx="4978896" cy="4525963"/>
          </a:xfrm>
        </p:spPr>
        <p:txBody>
          <a:bodyPr>
            <a:normAutofit fontScale="85000" lnSpcReduction="2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Telephone Directory</a:t>
            </a:r>
          </a:p>
          <a:p>
            <a:pPr>
              <a:buNone/>
            </a:pPr>
            <a:r>
              <a:rPr lang="en-GB" dirty="0" smtClean="0"/>
              <a:t>The Directory has been printed and distributed, however there appear to be some mistakes and omissions made so we are in the process of reviewing the first edition. The updated list of telephone numbers is available in the Post Office for the public to view and make necessary changes.</a:t>
            </a:r>
          </a:p>
          <a:p>
            <a:pPr>
              <a:buNone/>
            </a:pPr>
            <a:endParaRPr lang="en-GB" dirty="0" smtClean="0"/>
          </a:p>
          <a:p>
            <a:pPr>
              <a:buNone/>
            </a:pPr>
            <a:endParaRPr lang="en-GB" dirty="0" smtClean="0"/>
          </a:p>
          <a:p>
            <a:endParaRPr lang="en-GB" dirty="0"/>
          </a:p>
        </p:txBody>
      </p:sp>
      <p:pic>
        <p:nvPicPr>
          <p:cNvPr id="4" name="Picture 3" descr="Phone book.jpg"/>
          <p:cNvPicPr>
            <a:picLocks noChangeAspect="1"/>
          </p:cNvPicPr>
          <p:nvPr/>
        </p:nvPicPr>
        <p:blipFill>
          <a:blip r:embed="rId2" cstate="print"/>
          <a:stretch>
            <a:fillRect/>
          </a:stretch>
        </p:blipFill>
        <p:spPr>
          <a:xfrm>
            <a:off x="5868144" y="2132856"/>
            <a:ext cx="2646294" cy="352839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925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Events</a:t>
            </a:r>
          </a:p>
          <a:p>
            <a:pPr>
              <a:buFontTx/>
              <a:buChar char="-"/>
            </a:pPr>
            <a:r>
              <a:rPr lang="en-GB" dirty="0" smtClean="0"/>
              <a:t>Frozen Disco</a:t>
            </a:r>
          </a:p>
          <a:p>
            <a:pPr>
              <a:buFontTx/>
              <a:buChar char="-"/>
            </a:pPr>
            <a:r>
              <a:rPr lang="en-GB" dirty="0" smtClean="0"/>
              <a:t>Superheroes Disco</a:t>
            </a:r>
          </a:p>
          <a:p>
            <a:pPr>
              <a:buFontTx/>
              <a:buChar char="-"/>
            </a:pPr>
            <a:r>
              <a:rPr lang="en-GB" dirty="0" smtClean="0"/>
              <a:t>Minions Disco</a:t>
            </a:r>
          </a:p>
          <a:p>
            <a:pPr>
              <a:buFontTx/>
              <a:buChar char="-"/>
            </a:pPr>
            <a:r>
              <a:rPr lang="en-GB" dirty="0" smtClean="0"/>
              <a:t>Crofters Show 2014 and 2015</a:t>
            </a:r>
          </a:p>
          <a:p>
            <a:pPr>
              <a:buFontTx/>
              <a:buChar char="-"/>
            </a:pPr>
            <a:r>
              <a:rPr lang="en-GB" dirty="0" smtClean="0"/>
              <a:t>Red Ball Challenge (GALA week)</a:t>
            </a:r>
          </a:p>
          <a:p>
            <a:pPr>
              <a:buFontTx/>
              <a:buChar char="-"/>
            </a:pPr>
            <a:r>
              <a:rPr lang="en-GB" dirty="0" err="1" smtClean="0"/>
              <a:t>Winterfest</a:t>
            </a:r>
            <a:r>
              <a:rPr lang="en-GB" dirty="0" smtClean="0"/>
              <a:t> 2015 (funding application submitted)</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Walks around Lairg </a:t>
            </a:r>
          </a:p>
          <a:p>
            <a:pPr>
              <a:buNone/>
            </a:pPr>
            <a:r>
              <a:rPr lang="en-GB" dirty="0" smtClean="0"/>
              <a:t>The leaflet for visitors (as well as some locals) has been designed and distributed </a:t>
            </a:r>
          </a:p>
          <a:p>
            <a:pPr>
              <a:buNone/>
            </a:pPr>
            <a:r>
              <a:rPr lang="en-GB" dirty="0" smtClean="0"/>
              <a:t>Hard copies have been sent to local businesses</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a:xfrm>
            <a:off x="457200" y="1600200"/>
            <a:ext cx="4546848" cy="4525963"/>
          </a:xfrm>
        </p:spPr>
        <p:txBody>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Newsletters</a:t>
            </a:r>
          </a:p>
          <a:p>
            <a:pPr>
              <a:buNone/>
            </a:pPr>
            <a:r>
              <a:rPr lang="en-GB" dirty="0" smtClean="0"/>
              <a:t>Summer Edition was the third newsletter published by LDCI. The Autumn Edition is currently being prepared. </a:t>
            </a:r>
          </a:p>
          <a:p>
            <a:pPr>
              <a:buNone/>
            </a:pPr>
            <a:endParaRPr lang="en-GB" dirty="0" smtClean="0"/>
          </a:p>
          <a:p>
            <a:pPr>
              <a:buNone/>
            </a:pPr>
            <a:endParaRPr lang="en-GB" dirty="0" smtClean="0"/>
          </a:p>
          <a:p>
            <a:endParaRPr lang="en-GB" dirty="0"/>
          </a:p>
        </p:txBody>
      </p:sp>
      <p:pic>
        <p:nvPicPr>
          <p:cNvPr id="4" name="Content Placeholder 4" descr="Summer Newsletter page 1.png"/>
          <p:cNvPicPr>
            <a:picLocks noChangeAspect="1"/>
          </p:cNvPicPr>
          <p:nvPr/>
        </p:nvPicPr>
        <p:blipFill>
          <a:blip r:embed="rId2" cstate="print"/>
          <a:stretch>
            <a:fillRect/>
          </a:stretch>
        </p:blipFill>
        <p:spPr>
          <a:xfrm>
            <a:off x="5292080" y="1628800"/>
            <a:ext cx="3055639" cy="43222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pic>
        <p:nvPicPr>
          <p:cNvPr id="5" name="Content Placeholder 4" descr="winter.jpeg"/>
          <p:cNvPicPr>
            <a:picLocks noGrp="1" noChangeAspect="1"/>
          </p:cNvPicPr>
          <p:nvPr>
            <p:ph sz="half" idx="1"/>
          </p:nvPr>
        </p:nvPicPr>
        <p:blipFill>
          <a:blip r:embed="rId2" cstate="print"/>
          <a:stretch>
            <a:fillRect/>
          </a:stretch>
        </p:blipFill>
        <p:spPr>
          <a:xfrm>
            <a:off x="831047" y="1600200"/>
            <a:ext cx="3290906" cy="4525963"/>
          </a:xfrm>
        </p:spPr>
      </p:pic>
      <p:pic>
        <p:nvPicPr>
          <p:cNvPr id="6" name="Content Placeholder 5" descr="spring.jpeg"/>
          <p:cNvPicPr>
            <a:picLocks noGrp="1" noChangeAspect="1"/>
          </p:cNvPicPr>
          <p:nvPr>
            <p:ph sz="half" idx="2"/>
          </p:nvPr>
        </p:nvPicPr>
        <p:blipFill>
          <a:blip r:embed="rId3" cstate="print"/>
          <a:stretch>
            <a:fillRect/>
          </a:stretch>
        </p:blipFill>
        <p:spPr>
          <a:xfrm>
            <a:off x="5022047" y="1600200"/>
            <a:ext cx="3290906" cy="452596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70000" lnSpcReduction="2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Website/</a:t>
            </a:r>
            <a:r>
              <a:rPr lang="en-GB" b="1" dirty="0" err="1" smtClean="0">
                <a:solidFill>
                  <a:schemeClr val="accent4">
                    <a:lumMod val="75000"/>
                  </a:schemeClr>
                </a:solidFill>
              </a:rPr>
              <a:t>Facebook</a:t>
            </a:r>
            <a:endParaRPr lang="en-GB" b="1" dirty="0" smtClean="0">
              <a:solidFill>
                <a:schemeClr val="accent4">
                  <a:lumMod val="75000"/>
                </a:schemeClr>
              </a:solidFill>
            </a:endParaRPr>
          </a:p>
          <a:p>
            <a:pPr>
              <a:buNone/>
            </a:pPr>
            <a:r>
              <a:rPr lang="en-GB" dirty="0" smtClean="0"/>
              <a:t>Free website has been established, however it is a very difficult to navigate, time consuming tool to  use. The research has been done into the future website – a large comprehensive site for the whole community, all community groups and businesses, locals and tourists, where LDCI would just be one of many groups involved and would take a role of the site administrator. Currently waiting for the price of the project then applying for funding.</a:t>
            </a:r>
          </a:p>
          <a:p>
            <a:pPr>
              <a:buNone/>
            </a:pPr>
            <a:r>
              <a:rPr lang="en-GB" dirty="0" err="1" smtClean="0"/>
              <a:t>Facebook</a:t>
            </a:r>
            <a:r>
              <a:rPr lang="en-GB" dirty="0" smtClean="0"/>
              <a:t> page has proved to be a very successful tool. It’s been regularly updated and within a very short period of time we have reached a large number of local people involved in the community events.  </a:t>
            </a:r>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55000" lnSpcReduction="2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NEW PROJECTS :</a:t>
            </a:r>
          </a:p>
          <a:p>
            <a:pPr>
              <a:buNone/>
            </a:pPr>
            <a:endParaRPr lang="en-GB" b="1" dirty="0" smtClean="0">
              <a:solidFill>
                <a:schemeClr val="accent4">
                  <a:lumMod val="75000"/>
                </a:schemeClr>
              </a:solidFill>
            </a:endParaRPr>
          </a:p>
          <a:p>
            <a:pPr>
              <a:buNone/>
            </a:pPr>
            <a:r>
              <a:rPr lang="en-GB" b="1" dirty="0" smtClean="0">
                <a:solidFill>
                  <a:schemeClr val="accent4">
                    <a:lumMod val="75000"/>
                  </a:schemeClr>
                </a:solidFill>
              </a:rPr>
              <a:t>- Community Challenge Fund  </a:t>
            </a:r>
          </a:p>
          <a:p>
            <a:pPr>
              <a:buNone/>
            </a:pPr>
            <a:r>
              <a:rPr lang="en-GB" dirty="0" smtClean="0"/>
              <a:t>Taking over the services provided by the Highland Council (ground </a:t>
            </a:r>
            <a:r>
              <a:rPr lang="en-GB" dirty="0" err="1" smtClean="0"/>
              <a:t>maintnance</a:t>
            </a:r>
            <a:r>
              <a:rPr lang="en-GB" dirty="0" smtClean="0"/>
              <a:t>, litter picking, grass cutting, public toilets, garden aid etc.). Very early stage – talking to VGES to organize meeting with the Council. The negotiations with the Council (possibly under freedom of information we can be provided with the information as to the current spending costs) </a:t>
            </a:r>
          </a:p>
          <a:p>
            <a:pPr>
              <a:buNone/>
            </a:pPr>
            <a:r>
              <a:rPr lang="en-GB" dirty="0" smtClean="0"/>
              <a:t>Application deadline – 6</a:t>
            </a:r>
            <a:r>
              <a:rPr lang="en-GB" baseline="30000" dirty="0" smtClean="0"/>
              <a:t>th</a:t>
            </a:r>
            <a:r>
              <a:rPr lang="en-GB" dirty="0" smtClean="0"/>
              <a:t> November </a:t>
            </a:r>
          </a:p>
          <a:p>
            <a:pPr>
              <a:buNone/>
            </a:pPr>
            <a:endParaRPr lang="en-GB" dirty="0" smtClean="0"/>
          </a:p>
          <a:p>
            <a:pPr>
              <a:buNone/>
            </a:pPr>
            <a:r>
              <a:rPr lang="en-GB" b="1" dirty="0" smtClean="0">
                <a:solidFill>
                  <a:schemeClr val="accent4">
                    <a:lumMod val="75000"/>
                  </a:schemeClr>
                </a:solidFill>
              </a:rPr>
              <a:t>- Community Bus</a:t>
            </a:r>
          </a:p>
          <a:p>
            <a:pPr>
              <a:buNone/>
            </a:pPr>
            <a:r>
              <a:rPr lang="en-GB" dirty="0" smtClean="0"/>
              <a:t>Flexible service that would include: Dementia -friendly communities, primary school, local sports club, various groups, service to the station, shopping days etc) </a:t>
            </a:r>
          </a:p>
          <a:p>
            <a:pPr>
              <a:buNone/>
            </a:pPr>
            <a:r>
              <a:rPr lang="en-GB" dirty="0" smtClean="0"/>
              <a:t>Researching similar services across Scotland. Meeting in Helmsdale. </a:t>
            </a:r>
          </a:p>
          <a:p>
            <a:pPr>
              <a:buNone/>
            </a:pPr>
            <a:r>
              <a:rPr lang="en-GB" dirty="0" smtClean="0"/>
              <a:t>Potential funders. </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lstStyle/>
          <a:p>
            <a:pPr>
              <a:buNone/>
            </a:pPr>
            <a:r>
              <a:rPr lang="en-GB" b="1" dirty="0" smtClean="0">
                <a:solidFill>
                  <a:srgbClr val="0070C0"/>
                </a:solidFill>
              </a:rPr>
              <a:t>PARTNERSHIP WORKING</a:t>
            </a:r>
          </a:p>
          <a:p>
            <a:pPr>
              <a:buNone/>
            </a:pPr>
            <a:r>
              <a:rPr lang="en-GB" b="1" dirty="0" smtClean="0">
                <a:solidFill>
                  <a:schemeClr val="accent4">
                    <a:lumMod val="75000"/>
                  </a:schemeClr>
                </a:solidFill>
              </a:rPr>
              <a:t>Loch Shin Sailing Club </a:t>
            </a:r>
          </a:p>
          <a:p>
            <a:pPr>
              <a:buNone/>
            </a:pPr>
            <a:r>
              <a:rPr lang="en-GB" dirty="0" smtClean="0"/>
              <a:t>Full funding secured for the feasibility study of the future development of the Loch Shin Sailing Club project (£25 000)</a:t>
            </a:r>
          </a:p>
          <a:p>
            <a:pPr>
              <a:buNone/>
            </a:pPr>
            <a:r>
              <a:rPr lang="en-GB" dirty="0" smtClean="0"/>
              <a:t>The 99 year lease between LDCI and LSSC – currently being prepared by the solicitor</a:t>
            </a:r>
          </a:p>
          <a:p>
            <a:pPr>
              <a:buNone/>
            </a:pPr>
            <a:r>
              <a:rPr lang="en-GB" dirty="0" smtClean="0"/>
              <a:t>Attending meetings with LSSC mentors</a:t>
            </a:r>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lstStyle/>
          <a:p>
            <a:pPr>
              <a:buNone/>
            </a:pPr>
            <a:r>
              <a:rPr lang="en-GB" b="1" dirty="0" smtClean="0">
                <a:solidFill>
                  <a:srgbClr val="0070C0"/>
                </a:solidFill>
              </a:rPr>
              <a:t>PARTNERSHIP WORKING</a:t>
            </a:r>
          </a:p>
          <a:p>
            <a:pPr>
              <a:buNone/>
            </a:pPr>
            <a:r>
              <a:rPr lang="en-GB" b="1" dirty="0" smtClean="0">
                <a:solidFill>
                  <a:schemeClr val="accent4">
                    <a:lumMod val="75000"/>
                  </a:schemeClr>
                </a:solidFill>
              </a:rPr>
              <a:t>Crofter’s Show</a:t>
            </a:r>
          </a:p>
          <a:p>
            <a:pPr>
              <a:buNone/>
            </a:pPr>
            <a:r>
              <a:rPr lang="en-GB" dirty="0" smtClean="0"/>
              <a:t>Full funding secured for running the Show this year (£6 000)</a:t>
            </a:r>
          </a:p>
          <a:p>
            <a:pPr>
              <a:buNone/>
            </a:pPr>
            <a:r>
              <a:rPr lang="en-GB" dirty="0" smtClean="0"/>
              <a:t>Creating advertising posters for the Show</a:t>
            </a:r>
          </a:p>
          <a:p>
            <a:pPr>
              <a:buNone/>
            </a:pPr>
            <a:r>
              <a:rPr lang="en-GB" dirty="0" smtClean="0"/>
              <a:t>LDCI had a stall at the Show (in 2014 fundraising money for the Nursery, in 2015 for the </a:t>
            </a:r>
            <a:r>
              <a:rPr lang="en-GB" dirty="0" err="1" smtClean="0"/>
              <a:t>Winterfest</a:t>
            </a:r>
            <a:r>
              <a:rPr lang="en-GB" dirty="0" smtClean="0"/>
              <a:t>) and a bouncy castle for children</a:t>
            </a:r>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graphicFrame>
        <p:nvGraphicFramePr>
          <p:cNvPr id="6" name="Content Placeholder 5"/>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lstStyle/>
          <a:p>
            <a:pPr>
              <a:buNone/>
            </a:pPr>
            <a:r>
              <a:rPr lang="en-GB" b="1" dirty="0" smtClean="0">
                <a:solidFill>
                  <a:srgbClr val="0070C0"/>
                </a:solidFill>
              </a:rPr>
              <a:t>PARTNERSHIP WORKING</a:t>
            </a:r>
          </a:p>
          <a:p>
            <a:pPr>
              <a:buNone/>
            </a:pPr>
            <a:r>
              <a:rPr lang="en-GB" b="1" dirty="0" smtClean="0">
                <a:solidFill>
                  <a:schemeClr val="accent4">
                    <a:lumMod val="75000"/>
                  </a:schemeClr>
                </a:solidFill>
              </a:rPr>
              <a:t>Lairg Community Association</a:t>
            </a:r>
          </a:p>
          <a:p>
            <a:pPr>
              <a:buNone/>
            </a:pPr>
            <a:r>
              <a:rPr lang="en-GB" dirty="0" smtClean="0"/>
              <a:t>Research and funding application for the Fitness Room </a:t>
            </a:r>
          </a:p>
          <a:p>
            <a:pPr>
              <a:buNone/>
            </a:pPr>
            <a:r>
              <a:rPr lang="en-GB" dirty="0" smtClean="0"/>
              <a:t>Research and funding application for the power generator connections in the Hall and the satellite phone</a:t>
            </a:r>
          </a:p>
          <a:p>
            <a:pPr>
              <a:buNone/>
            </a:pPr>
            <a:r>
              <a:rPr lang="en-GB" dirty="0" smtClean="0"/>
              <a:t>Administration work for the Community Centre</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a:bodyPr>
          <a:lstStyle/>
          <a:p>
            <a:pPr>
              <a:buNone/>
            </a:pPr>
            <a:r>
              <a:rPr lang="en-GB" b="1" dirty="0" smtClean="0">
                <a:solidFill>
                  <a:srgbClr val="0070C0"/>
                </a:solidFill>
              </a:rPr>
              <a:t>PARTNERSHIP WORKING</a:t>
            </a:r>
          </a:p>
          <a:p>
            <a:pPr>
              <a:buNone/>
            </a:pPr>
            <a:r>
              <a:rPr lang="en-GB" b="1" dirty="0" smtClean="0">
                <a:solidFill>
                  <a:schemeClr val="accent4">
                    <a:lumMod val="75000"/>
                  </a:schemeClr>
                </a:solidFill>
              </a:rPr>
              <a:t>Learning Centre</a:t>
            </a:r>
          </a:p>
          <a:p>
            <a:pPr>
              <a:buNone/>
            </a:pPr>
            <a:r>
              <a:rPr lang="en-GB" dirty="0" smtClean="0"/>
              <a:t>Work experience – providing tasks, work supervision and assessing the progress (12/05/15 – 24/09/15).</a:t>
            </a:r>
          </a:p>
          <a:p>
            <a:pPr>
              <a:buNone/>
            </a:pPr>
            <a:endParaRPr lang="en-GB" dirty="0" smtClean="0"/>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a:bodyPr>
          <a:lstStyle/>
          <a:p>
            <a:pPr>
              <a:buNone/>
            </a:pPr>
            <a:r>
              <a:rPr lang="en-GB" b="1" dirty="0" smtClean="0">
                <a:solidFill>
                  <a:srgbClr val="0070C0"/>
                </a:solidFill>
              </a:rPr>
              <a:t>PARTNERSHIP WORKING</a:t>
            </a:r>
          </a:p>
          <a:p>
            <a:pPr>
              <a:buNone/>
            </a:pPr>
            <a:r>
              <a:rPr lang="en-GB" b="1" dirty="0" smtClean="0">
                <a:solidFill>
                  <a:schemeClr val="accent4">
                    <a:lumMod val="75000"/>
                  </a:schemeClr>
                </a:solidFill>
              </a:rPr>
              <a:t>Play Days</a:t>
            </a:r>
          </a:p>
          <a:p>
            <a:pPr>
              <a:buNone/>
            </a:pPr>
            <a:r>
              <a:rPr lang="en-GB" dirty="0" smtClean="0"/>
              <a:t>Assisting the organizers in setting up the Hall </a:t>
            </a:r>
          </a:p>
          <a:p>
            <a:pPr>
              <a:buNone/>
            </a:pPr>
            <a:r>
              <a:rPr lang="en-GB" dirty="0" smtClean="0"/>
              <a:t>Cooperation during the children’s events (the Discos, Crofters Show etc)</a:t>
            </a:r>
          </a:p>
          <a:p>
            <a:pPr>
              <a:buNone/>
            </a:pPr>
            <a:endParaRPr lang="en-GB" dirty="0" smtClean="0"/>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lstStyle/>
          <a:p>
            <a:pPr>
              <a:buNone/>
            </a:pPr>
            <a:r>
              <a:rPr lang="en-GB" b="1" dirty="0" smtClean="0">
                <a:solidFill>
                  <a:srgbClr val="0070C0"/>
                </a:solidFill>
              </a:rPr>
              <a:t>PARTNERSHIP WORKING</a:t>
            </a:r>
          </a:p>
          <a:p>
            <a:r>
              <a:rPr lang="en-GB" b="1" dirty="0" smtClean="0">
                <a:solidFill>
                  <a:schemeClr val="accent4">
                    <a:lumMod val="75000"/>
                  </a:schemeClr>
                </a:solidFill>
              </a:rPr>
              <a:t>Primary School</a:t>
            </a:r>
          </a:p>
          <a:p>
            <a:pPr>
              <a:buNone/>
            </a:pPr>
            <a:r>
              <a:rPr lang="en-GB" dirty="0" smtClean="0"/>
              <a:t>Supporting School with the Eco Committee</a:t>
            </a:r>
          </a:p>
          <a:p>
            <a:r>
              <a:rPr lang="en-GB" b="1" dirty="0" smtClean="0">
                <a:solidFill>
                  <a:schemeClr val="accent4">
                    <a:lumMod val="75000"/>
                  </a:schemeClr>
                </a:solidFill>
              </a:rPr>
              <a:t>Fuel Poverty Initiative</a:t>
            </a:r>
          </a:p>
          <a:p>
            <a:pPr>
              <a:buNone/>
            </a:pPr>
            <a:r>
              <a:rPr lang="en-GB" dirty="0" smtClean="0"/>
              <a:t>Distributing vouchers (£20) for electricity/wood</a:t>
            </a:r>
          </a:p>
          <a:p>
            <a:r>
              <a:rPr lang="en-GB" b="1" dirty="0" smtClean="0">
                <a:solidFill>
                  <a:schemeClr val="accent4">
                    <a:lumMod val="75000"/>
                  </a:schemeClr>
                </a:solidFill>
              </a:rPr>
              <a:t>Highland Hospice</a:t>
            </a:r>
          </a:p>
          <a:p>
            <a:pPr>
              <a:buNone/>
            </a:pPr>
            <a:r>
              <a:rPr lang="en-GB" dirty="0" smtClean="0"/>
              <a:t>New Christmas lights for the Hospice tree</a:t>
            </a:r>
          </a:p>
          <a:p>
            <a:endParaRPr lang="en-GB"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55000" lnSpcReduction="20000"/>
          </a:bodyPr>
          <a:lstStyle/>
          <a:p>
            <a:pPr>
              <a:buNone/>
            </a:pPr>
            <a:r>
              <a:rPr lang="en-GB" b="1" dirty="0" smtClean="0">
                <a:solidFill>
                  <a:schemeClr val="accent5">
                    <a:lumMod val="60000"/>
                    <a:lumOff val="40000"/>
                  </a:schemeClr>
                </a:solidFill>
              </a:rPr>
              <a:t>MEETINGS</a:t>
            </a:r>
          </a:p>
          <a:p>
            <a:r>
              <a:rPr lang="en-GB" b="1" dirty="0" smtClean="0">
                <a:solidFill>
                  <a:schemeClr val="accent4">
                    <a:lumMod val="75000"/>
                  </a:schemeClr>
                </a:solidFill>
              </a:rPr>
              <a:t>LEADER meetings organised by the HC – recognizing the priority activities for the region that can be funded from LEADER </a:t>
            </a:r>
          </a:p>
          <a:p>
            <a:r>
              <a:rPr lang="en-GB" b="1" dirty="0" smtClean="0">
                <a:solidFill>
                  <a:schemeClr val="accent4">
                    <a:lumMod val="75000"/>
                  </a:schemeClr>
                </a:solidFill>
              </a:rPr>
              <a:t>SIS (Social Investment Scotland) – workshop about funding the social enterprise </a:t>
            </a:r>
          </a:p>
          <a:p>
            <a:r>
              <a:rPr lang="en-GB" b="1" dirty="0" smtClean="0">
                <a:solidFill>
                  <a:schemeClr val="accent4">
                    <a:lumMod val="75000"/>
                  </a:schemeClr>
                </a:solidFill>
              </a:rPr>
              <a:t>SSE workshop – resilient communities programme</a:t>
            </a:r>
          </a:p>
          <a:p>
            <a:r>
              <a:rPr lang="en-GB" b="1" dirty="0" smtClean="0">
                <a:solidFill>
                  <a:schemeClr val="accent4">
                    <a:lumMod val="75000"/>
                  </a:schemeClr>
                </a:solidFill>
              </a:rPr>
              <a:t>Fiona Morrison (SSE) and Carol Elliott (Foundation Scotland) – discussing current and future funding for Lairg</a:t>
            </a:r>
          </a:p>
          <a:p>
            <a:r>
              <a:rPr lang="en-GB" b="1" dirty="0" smtClean="0">
                <a:solidFill>
                  <a:schemeClr val="accent4">
                    <a:lumMod val="75000"/>
                  </a:schemeClr>
                </a:solidFill>
              </a:rPr>
              <a:t>Emergency Plan meeting </a:t>
            </a:r>
          </a:p>
          <a:p>
            <a:r>
              <a:rPr lang="en-GB" b="1" dirty="0" smtClean="0">
                <a:solidFill>
                  <a:schemeClr val="accent4">
                    <a:lumMod val="75000"/>
                  </a:schemeClr>
                </a:solidFill>
              </a:rPr>
              <a:t>Local Energy Scotland – presentation given by Ross Jones about the future </a:t>
            </a:r>
            <a:r>
              <a:rPr lang="en-GB" b="1" dirty="0" err="1" smtClean="0">
                <a:solidFill>
                  <a:schemeClr val="accent4">
                    <a:lumMod val="75000"/>
                  </a:schemeClr>
                </a:solidFill>
              </a:rPr>
              <a:t>windfarm</a:t>
            </a:r>
            <a:r>
              <a:rPr lang="en-GB" b="1" dirty="0" smtClean="0">
                <a:solidFill>
                  <a:schemeClr val="accent4">
                    <a:lumMod val="75000"/>
                  </a:schemeClr>
                </a:solidFill>
              </a:rPr>
              <a:t> development and potential for community benefit</a:t>
            </a:r>
          </a:p>
          <a:p>
            <a:r>
              <a:rPr lang="en-GB" b="1" dirty="0" smtClean="0">
                <a:solidFill>
                  <a:schemeClr val="accent4">
                    <a:lumMod val="75000"/>
                  </a:schemeClr>
                </a:solidFill>
              </a:rPr>
              <a:t>VGES </a:t>
            </a:r>
          </a:p>
          <a:p>
            <a:r>
              <a:rPr lang="en-GB" b="1" dirty="0" smtClean="0">
                <a:solidFill>
                  <a:schemeClr val="accent4">
                    <a:lumMod val="75000"/>
                  </a:schemeClr>
                </a:solidFill>
              </a:rPr>
              <a:t>Kyle of Sutherland Development Trust</a:t>
            </a:r>
          </a:p>
          <a:p>
            <a:r>
              <a:rPr lang="en-GB" b="1" dirty="0" smtClean="0">
                <a:solidFill>
                  <a:schemeClr val="accent4">
                    <a:lumMod val="75000"/>
                  </a:schemeClr>
                </a:solidFill>
              </a:rPr>
              <a:t>HIE and LSSC – development prospects for the Sailing Club</a:t>
            </a:r>
          </a:p>
          <a:p>
            <a:r>
              <a:rPr lang="en-GB" b="1" dirty="0" smtClean="0">
                <a:solidFill>
                  <a:schemeClr val="accent4">
                    <a:lumMod val="75000"/>
                  </a:schemeClr>
                </a:solidFill>
              </a:rPr>
              <a:t>Local groups (Ferrycroft Visitors Centre, Learning Centre, Lairg History Society, Crofters Show, LCA, etc.)  </a:t>
            </a:r>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Ring Fenced Funding</a:t>
            </a:r>
          </a:p>
          <a:p>
            <a:pPr lvl="0">
              <a:buFontTx/>
              <a:buChar char="-"/>
            </a:pPr>
            <a:r>
              <a:rPr lang="en-GB" dirty="0" smtClean="0"/>
              <a:t>Donna has secured funding towards Development Officer’s post as well as covering office rent and project costs. </a:t>
            </a:r>
          </a:p>
          <a:p>
            <a:pPr lvl="0">
              <a:buFontTx/>
              <a:buChar char="-"/>
            </a:pPr>
            <a:r>
              <a:rPr lang="en-GB" dirty="0" smtClean="0"/>
              <a:t>3 years funding from SSE and Robertson Trust</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92500" lnSpcReduction="2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Churchill Path</a:t>
            </a:r>
          </a:p>
          <a:p>
            <a:pPr lvl="0">
              <a:buFontTx/>
              <a:buChar char="-"/>
            </a:pPr>
            <a:r>
              <a:rPr lang="en-GB" dirty="0" smtClean="0"/>
              <a:t>Unfortunately we had two funding applications rejected. Paths for All are now open – we will apply for funding again</a:t>
            </a:r>
          </a:p>
          <a:p>
            <a:pPr lvl="0">
              <a:buFontTx/>
              <a:buChar char="-"/>
            </a:pPr>
            <a:r>
              <a:rPr lang="en-GB" dirty="0" smtClean="0"/>
              <a:t>Meanwhile we had two clean up days (last one in May) and we’re hoping to gather volunteers for one more in Autumn (all welcomed to help)</a:t>
            </a:r>
          </a:p>
          <a:p>
            <a:pPr lvl="0">
              <a:buFontTx/>
              <a:buChar char="-"/>
            </a:pPr>
            <a:r>
              <a:rPr lang="en-GB" dirty="0" smtClean="0"/>
              <a:t>James (work experience programme) has done work on benches, gates and fences (sanding and painting)</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85000" lnSpcReduction="1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Railway Footpath</a:t>
            </a:r>
          </a:p>
          <a:p>
            <a:pPr>
              <a:buNone/>
            </a:pPr>
            <a:r>
              <a:rPr lang="en-GB" dirty="0" smtClean="0"/>
              <a:t>Problems identifying who has an authority over the development – </a:t>
            </a:r>
            <a:r>
              <a:rPr lang="en-GB" dirty="0" err="1" smtClean="0"/>
              <a:t>Scotrail</a:t>
            </a:r>
            <a:r>
              <a:rPr lang="en-GB" dirty="0" smtClean="0"/>
              <a:t> passed the responsibility to the HC (Road Safety Team) </a:t>
            </a:r>
          </a:p>
          <a:p>
            <a:pPr>
              <a:buNone/>
            </a:pPr>
            <a:r>
              <a:rPr lang="en-GB" dirty="0" smtClean="0"/>
              <a:t>Donna has done some research as to the actual usage of the footpath. This information is needed to have stronger argument when discussing with the Highland Council but also to be able to apply for funding. </a:t>
            </a:r>
          </a:p>
          <a:p>
            <a:pPr>
              <a:buNone/>
            </a:pPr>
            <a:r>
              <a:rPr lang="en-GB" dirty="0" smtClean="0"/>
              <a:t>Paths for All and ‘Safe routes to School’ are identified as potential funders.</a:t>
            </a:r>
          </a:p>
          <a:p>
            <a:pPr>
              <a:buNone/>
            </a:pP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Helicopter Landing Lights</a:t>
            </a:r>
          </a:p>
          <a:p>
            <a:pPr>
              <a:buNone/>
            </a:pPr>
            <a:r>
              <a:rPr lang="en-GB" dirty="0" smtClean="0"/>
              <a:t>Full funding secured for the lights (£5000) from three sources</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92500" lnSpcReduction="1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SSE Resilient Communities Fund</a:t>
            </a:r>
          </a:p>
          <a:p>
            <a:pPr>
              <a:buNone/>
            </a:pPr>
            <a:r>
              <a:rPr lang="en-GB" dirty="0" smtClean="0"/>
              <a:t>Funding application submitted for the power generator connections in the Community Centre as well as satellite phone in case of an emergency (over £5500) – decision made September 2015</a:t>
            </a:r>
          </a:p>
          <a:p>
            <a:pPr>
              <a:buNone/>
            </a:pPr>
            <a:r>
              <a:rPr lang="en-GB" dirty="0" smtClean="0"/>
              <a:t>Community Emergency Plan in place </a:t>
            </a:r>
          </a:p>
          <a:p>
            <a:pPr>
              <a:buNone/>
            </a:pPr>
            <a:r>
              <a:rPr lang="en-GB" dirty="0" smtClean="0"/>
              <a:t>Distributing ‘Support in Emergency’ leaflets for the vulnerable </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85000" lnSpcReduction="1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Fitness Room</a:t>
            </a:r>
          </a:p>
          <a:p>
            <a:pPr>
              <a:buNone/>
            </a:pPr>
            <a:r>
              <a:rPr lang="en-GB" dirty="0" smtClean="0"/>
              <a:t>Funding application submitted – we are now waiting for the response (October 2015)</a:t>
            </a:r>
          </a:p>
          <a:p>
            <a:pPr>
              <a:buNone/>
            </a:pPr>
            <a:r>
              <a:rPr lang="en-GB" dirty="0" smtClean="0"/>
              <a:t>Further research was conducted as to the best equipment</a:t>
            </a:r>
          </a:p>
          <a:p>
            <a:pPr>
              <a:buNone/>
            </a:pPr>
            <a:r>
              <a:rPr lang="en-GB" dirty="0" smtClean="0"/>
              <a:t>Initial conversation with the Highland Council and Technogym about a possible agreement – taking over HC leisure centres old equipment or getting the same leasing deal as HC</a:t>
            </a:r>
          </a:p>
          <a:p>
            <a:pPr>
              <a:buNone/>
            </a:pPr>
            <a:r>
              <a:rPr lang="en-GB" dirty="0" smtClean="0"/>
              <a:t>Funding application to Sport Facilities Fund in progress   </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b="1" dirty="0" smtClean="0">
                <a:solidFill>
                  <a:schemeClr val="accent1">
                    <a:lumMod val="60000"/>
                    <a:lumOff val="40000"/>
                  </a:schemeClr>
                </a:solidFill>
              </a:rPr>
              <a:t>Lairg and District Community Initiatives 2014 - 2015</a:t>
            </a:r>
            <a:endParaRPr lang="en-GB" sz="2400" dirty="0"/>
          </a:p>
        </p:txBody>
      </p:sp>
      <p:sp>
        <p:nvSpPr>
          <p:cNvPr id="3" name="Content Placeholder 2"/>
          <p:cNvSpPr>
            <a:spLocks noGrp="1"/>
          </p:cNvSpPr>
          <p:nvPr>
            <p:ph idx="1"/>
          </p:nvPr>
        </p:nvSpPr>
        <p:spPr/>
        <p:txBody>
          <a:bodyPr>
            <a:normAutofit fontScale="62500" lnSpcReduction="20000"/>
          </a:bodyPr>
          <a:lstStyle/>
          <a:p>
            <a:pPr>
              <a:buNone/>
            </a:pPr>
            <a:r>
              <a:rPr lang="en-GB" b="1" dirty="0" smtClean="0">
                <a:solidFill>
                  <a:schemeClr val="accent4">
                    <a:lumMod val="60000"/>
                    <a:lumOff val="40000"/>
                  </a:schemeClr>
                </a:solidFill>
              </a:rPr>
              <a:t>PROJECTS</a:t>
            </a:r>
          </a:p>
          <a:p>
            <a:pPr>
              <a:buNone/>
            </a:pPr>
            <a:r>
              <a:rPr lang="en-GB" b="1" dirty="0" smtClean="0">
                <a:solidFill>
                  <a:schemeClr val="accent4">
                    <a:lumMod val="75000"/>
                  </a:schemeClr>
                </a:solidFill>
              </a:rPr>
              <a:t>Social Enterprise </a:t>
            </a:r>
            <a:r>
              <a:rPr lang="en-GB" dirty="0" smtClean="0"/>
              <a:t>which will include:</a:t>
            </a:r>
          </a:p>
          <a:p>
            <a:pPr>
              <a:buFontTx/>
              <a:buChar char="-"/>
            </a:pPr>
            <a:r>
              <a:rPr lang="en-GB" dirty="0" smtClean="0"/>
              <a:t>A village hub for information (events, transport links, local information) </a:t>
            </a:r>
          </a:p>
          <a:p>
            <a:pPr>
              <a:buFontTx/>
              <a:buChar char="-"/>
            </a:pPr>
            <a:r>
              <a:rPr lang="en-GB" dirty="0" smtClean="0"/>
              <a:t>A shop that will provide sales of items made by LDCI volunteers (men’s shed)</a:t>
            </a:r>
          </a:p>
          <a:p>
            <a:pPr>
              <a:buFontTx/>
              <a:buChar char="-"/>
            </a:pPr>
            <a:r>
              <a:rPr lang="en-GB" dirty="0" smtClean="0"/>
              <a:t>An area on the </a:t>
            </a:r>
            <a:r>
              <a:rPr lang="en-GB" dirty="0" err="1" smtClean="0"/>
              <a:t>shopfloor</a:t>
            </a:r>
            <a:r>
              <a:rPr lang="en-GB" dirty="0" smtClean="0"/>
              <a:t> offering selling space to local crafters</a:t>
            </a:r>
          </a:p>
          <a:p>
            <a:pPr>
              <a:buFontTx/>
              <a:buChar char="-"/>
            </a:pPr>
            <a:r>
              <a:rPr lang="en-GB" dirty="0" smtClean="0"/>
              <a:t>An opportunity to recycle/</a:t>
            </a:r>
            <a:r>
              <a:rPr lang="en-GB" dirty="0" err="1" smtClean="0"/>
              <a:t>upcycle</a:t>
            </a:r>
            <a:r>
              <a:rPr lang="en-GB" dirty="0" smtClean="0"/>
              <a:t> discarded goods (men’s shed)</a:t>
            </a:r>
          </a:p>
          <a:p>
            <a:pPr>
              <a:buFontTx/>
              <a:buChar char="-"/>
            </a:pPr>
            <a:r>
              <a:rPr lang="en-GB" dirty="0" smtClean="0"/>
              <a:t>Provide work experience and volunteering opportunities</a:t>
            </a:r>
          </a:p>
          <a:p>
            <a:pPr>
              <a:buFontTx/>
              <a:buChar char="-"/>
            </a:pPr>
            <a:r>
              <a:rPr lang="en-GB" dirty="0" smtClean="0"/>
              <a:t>Potential employment</a:t>
            </a:r>
          </a:p>
          <a:p>
            <a:pPr>
              <a:buNone/>
            </a:pPr>
            <a:endParaRPr lang="en-GB" dirty="0" smtClean="0"/>
          </a:p>
          <a:p>
            <a:pPr>
              <a:buNone/>
            </a:pPr>
            <a:r>
              <a:rPr lang="en-GB" dirty="0" smtClean="0"/>
              <a:t>Ongoing research – visit made to Employability Orkney, talked to Made in </a:t>
            </a:r>
            <a:r>
              <a:rPr lang="en-GB" dirty="0" err="1" smtClean="0"/>
              <a:t>Tain</a:t>
            </a:r>
            <a:r>
              <a:rPr lang="en-GB" dirty="0" smtClean="0"/>
              <a:t>, visits to be arranged to the </a:t>
            </a:r>
            <a:r>
              <a:rPr lang="en-GB" dirty="0" err="1" smtClean="0"/>
              <a:t>Boyndie</a:t>
            </a:r>
            <a:r>
              <a:rPr lang="en-GB" dirty="0" smtClean="0"/>
              <a:t> Trust and Ace Recycling</a:t>
            </a:r>
          </a:p>
          <a:p>
            <a:pPr>
              <a:buNone/>
            </a:pPr>
            <a:r>
              <a:rPr lang="en-GB" dirty="0" smtClean="0"/>
              <a:t>Social Investment Scotland (SIS) workshop about options financing the enterprise</a:t>
            </a:r>
          </a:p>
          <a:p>
            <a:pPr>
              <a:buNone/>
            </a:pPr>
            <a:r>
              <a:rPr lang="en-GB" dirty="0" smtClean="0"/>
              <a:t>Feasibility study in progress – possibly seeking advice from HISEZ   </a:t>
            </a:r>
          </a:p>
          <a:p>
            <a:pPr>
              <a:buNone/>
            </a:pPr>
            <a:endParaRPr lang="en-GB" dirty="0" smtClean="0"/>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TotalTime>
  <Words>1344</Words>
  <Application>Microsoft Office PowerPoint</Application>
  <PresentationFormat>On-screen Show (4:3)</PresentationFormat>
  <Paragraphs>157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Lairg and District Community Initiatives  Annual General Meeting  1 September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lpstr>Lairg and District Community Initiatives 2014 - 2015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Lairg and District Community Initiatives Annual General Meeting  1 September 2015</dc:title>
  <dc:creator>Donna Wylie</dc:creator>
  <cp:lastModifiedBy>Donna Wylie</cp:lastModifiedBy>
  <cp:revision>76</cp:revision>
  <dcterms:created xsi:type="dcterms:W3CDTF">2015-08-31T12:42:48Z</dcterms:created>
  <dcterms:modified xsi:type="dcterms:W3CDTF">2015-09-09T13:39:30Z</dcterms:modified>
</cp:coreProperties>
</file>